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0" r:id="rId2"/>
    <p:sldId id="289" r:id="rId3"/>
    <p:sldId id="290" r:id="rId4"/>
    <p:sldId id="292" r:id="rId5"/>
    <p:sldId id="291" r:id="rId6"/>
    <p:sldId id="293" r:id="rId7"/>
    <p:sldId id="295" r:id="rId8"/>
    <p:sldId id="294" r:id="rId9"/>
    <p:sldId id="296" r:id="rId10"/>
    <p:sldId id="297" r:id="rId11"/>
    <p:sldId id="298" r:id="rId12"/>
    <p:sldId id="299" r:id="rId13"/>
    <p:sldId id="301" r:id="rId1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40FF"/>
    <a:srgbClr val="2F308F"/>
    <a:srgbClr val="B7DD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24"/>
    <p:restoredTop sz="94609"/>
  </p:normalViewPr>
  <p:slideViewPr>
    <p:cSldViewPr snapToGrid="0" snapToObjects="1">
      <p:cViewPr varScale="1">
        <p:scale>
          <a:sx n="108" d="100"/>
          <a:sy n="108" d="100"/>
        </p:scale>
        <p:origin x="26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4152D4-B18B-AB43-B334-69171065BE1D}" type="datetimeFigureOut">
              <a:rPr lang="es-CO" smtClean="0"/>
              <a:t>15/12/2020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8F4C0D-48EB-9740-8DA1-2A9CFAEC1088}" type="slidenum">
              <a:rPr lang="es-CO" smtClean="0"/>
              <a:t>‹Nº›</a:t>
            </a:fld>
            <a:endParaRPr lang="es-CO"/>
          </a:p>
        </p:txBody>
      </p:sp>
    </p:spTree>
    <p:extLst>
      <p:ext uri="{BB962C8B-B14F-4D97-AF65-F5344CB8AC3E}">
        <p14:creationId xmlns:p14="http://schemas.microsoft.com/office/powerpoint/2010/main" val="3481161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98F4C0D-48EB-9740-8DA1-2A9CFAEC1088}" type="slidenum">
              <a:rPr lang="es-CO" smtClean="0"/>
              <a:t>3</a:t>
            </a:fld>
            <a:endParaRPr lang="es-CO"/>
          </a:p>
        </p:txBody>
      </p:sp>
    </p:spTree>
    <p:extLst>
      <p:ext uri="{BB962C8B-B14F-4D97-AF65-F5344CB8AC3E}">
        <p14:creationId xmlns:p14="http://schemas.microsoft.com/office/powerpoint/2010/main" val="3240090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9BE406-B371-1840-A3D3-A1FC1E7E3B6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EF813A03-99AD-334A-AE3B-721DD85596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123170E9-B540-DB4E-A6B9-E2862C2E91D0}"/>
              </a:ext>
            </a:extLst>
          </p:cNvPr>
          <p:cNvSpPr>
            <a:spLocks noGrp="1"/>
          </p:cNvSpPr>
          <p:nvPr>
            <p:ph type="dt" sz="half" idx="10"/>
          </p:nvPr>
        </p:nvSpPr>
        <p:spPr/>
        <p:txBody>
          <a:bodyPr/>
          <a:lstStyle/>
          <a:p>
            <a:fld id="{B6A05056-2B3B-064D-8782-25FF5C39B0C5}" type="datetimeFigureOut">
              <a:rPr lang="es-CO" smtClean="0"/>
              <a:t>15/12/2020</a:t>
            </a:fld>
            <a:endParaRPr lang="es-CO"/>
          </a:p>
        </p:txBody>
      </p:sp>
      <p:sp>
        <p:nvSpPr>
          <p:cNvPr id="5" name="Marcador de pie de página 4">
            <a:extLst>
              <a:ext uri="{FF2B5EF4-FFF2-40B4-BE49-F238E27FC236}">
                <a16:creationId xmlns:a16="http://schemas.microsoft.com/office/drawing/2014/main" id="{F8F4B820-15C4-7C4D-98CA-F6FDC86728E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8BF74C1-27C0-4F4A-8DBE-76DA685421DB}"/>
              </a:ext>
            </a:extLst>
          </p:cNvPr>
          <p:cNvSpPr>
            <a:spLocks noGrp="1"/>
          </p:cNvSpPr>
          <p:nvPr>
            <p:ph type="sldNum" sz="quarter" idx="12"/>
          </p:nvPr>
        </p:nvSpPr>
        <p:spPr/>
        <p:txBody>
          <a:bodyPr/>
          <a:lstStyle/>
          <a:p>
            <a:fld id="{081BA57D-D4F6-C341-B32D-67FAA574FF5C}" type="slidenum">
              <a:rPr lang="es-CO" smtClean="0"/>
              <a:t>‹Nº›</a:t>
            </a:fld>
            <a:endParaRPr lang="es-CO"/>
          </a:p>
        </p:txBody>
      </p:sp>
    </p:spTree>
    <p:extLst>
      <p:ext uri="{BB962C8B-B14F-4D97-AF65-F5344CB8AC3E}">
        <p14:creationId xmlns:p14="http://schemas.microsoft.com/office/powerpoint/2010/main" val="1771986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345194-B812-104A-9E2E-C16DCC2B642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E952AA4-3D52-B446-A3A4-12BA0E00AD3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2686968-6F82-5347-9A0F-FA3408F411F2}"/>
              </a:ext>
            </a:extLst>
          </p:cNvPr>
          <p:cNvSpPr>
            <a:spLocks noGrp="1"/>
          </p:cNvSpPr>
          <p:nvPr>
            <p:ph type="dt" sz="half" idx="10"/>
          </p:nvPr>
        </p:nvSpPr>
        <p:spPr/>
        <p:txBody>
          <a:bodyPr/>
          <a:lstStyle/>
          <a:p>
            <a:fld id="{B6A05056-2B3B-064D-8782-25FF5C39B0C5}" type="datetimeFigureOut">
              <a:rPr lang="es-CO" smtClean="0"/>
              <a:t>15/12/2020</a:t>
            </a:fld>
            <a:endParaRPr lang="es-CO"/>
          </a:p>
        </p:txBody>
      </p:sp>
      <p:sp>
        <p:nvSpPr>
          <p:cNvPr id="5" name="Marcador de pie de página 4">
            <a:extLst>
              <a:ext uri="{FF2B5EF4-FFF2-40B4-BE49-F238E27FC236}">
                <a16:creationId xmlns:a16="http://schemas.microsoft.com/office/drawing/2014/main" id="{AEE0B087-A179-8849-B7DE-65968F2C88E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6646A24-A79F-4943-86A6-E93F130688FD}"/>
              </a:ext>
            </a:extLst>
          </p:cNvPr>
          <p:cNvSpPr>
            <a:spLocks noGrp="1"/>
          </p:cNvSpPr>
          <p:nvPr>
            <p:ph type="sldNum" sz="quarter" idx="12"/>
          </p:nvPr>
        </p:nvSpPr>
        <p:spPr/>
        <p:txBody>
          <a:bodyPr/>
          <a:lstStyle/>
          <a:p>
            <a:fld id="{081BA57D-D4F6-C341-B32D-67FAA574FF5C}" type="slidenum">
              <a:rPr lang="es-CO" smtClean="0"/>
              <a:t>‹Nº›</a:t>
            </a:fld>
            <a:endParaRPr lang="es-CO"/>
          </a:p>
        </p:txBody>
      </p:sp>
    </p:spTree>
    <p:extLst>
      <p:ext uri="{BB962C8B-B14F-4D97-AF65-F5344CB8AC3E}">
        <p14:creationId xmlns:p14="http://schemas.microsoft.com/office/powerpoint/2010/main" val="665026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0A39C47-0E51-A446-9B7D-32B5D50C84A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0D78E60-8DC8-FE4F-A022-65F6D423A7C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A10C7A5-EF6F-B441-BEAD-614D0AA6FB29}"/>
              </a:ext>
            </a:extLst>
          </p:cNvPr>
          <p:cNvSpPr>
            <a:spLocks noGrp="1"/>
          </p:cNvSpPr>
          <p:nvPr>
            <p:ph type="dt" sz="half" idx="10"/>
          </p:nvPr>
        </p:nvSpPr>
        <p:spPr/>
        <p:txBody>
          <a:bodyPr/>
          <a:lstStyle/>
          <a:p>
            <a:fld id="{B6A05056-2B3B-064D-8782-25FF5C39B0C5}" type="datetimeFigureOut">
              <a:rPr lang="es-CO" smtClean="0"/>
              <a:t>15/12/2020</a:t>
            </a:fld>
            <a:endParaRPr lang="es-CO"/>
          </a:p>
        </p:txBody>
      </p:sp>
      <p:sp>
        <p:nvSpPr>
          <p:cNvPr id="5" name="Marcador de pie de página 4">
            <a:extLst>
              <a:ext uri="{FF2B5EF4-FFF2-40B4-BE49-F238E27FC236}">
                <a16:creationId xmlns:a16="http://schemas.microsoft.com/office/drawing/2014/main" id="{6385CF61-4C0B-7E42-9027-45F1347FF41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BA0295E-F88F-3B40-9156-B2A8EDD6312B}"/>
              </a:ext>
            </a:extLst>
          </p:cNvPr>
          <p:cNvSpPr>
            <a:spLocks noGrp="1"/>
          </p:cNvSpPr>
          <p:nvPr>
            <p:ph type="sldNum" sz="quarter" idx="12"/>
          </p:nvPr>
        </p:nvSpPr>
        <p:spPr/>
        <p:txBody>
          <a:bodyPr/>
          <a:lstStyle/>
          <a:p>
            <a:fld id="{081BA57D-D4F6-C341-B32D-67FAA574FF5C}" type="slidenum">
              <a:rPr lang="es-CO" smtClean="0"/>
              <a:t>‹Nº›</a:t>
            </a:fld>
            <a:endParaRPr lang="es-CO"/>
          </a:p>
        </p:txBody>
      </p:sp>
    </p:spTree>
    <p:extLst>
      <p:ext uri="{BB962C8B-B14F-4D97-AF65-F5344CB8AC3E}">
        <p14:creationId xmlns:p14="http://schemas.microsoft.com/office/powerpoint/2010/main" val="191342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2F0F57-60E8-7A41-BBC5-E9AA80562D8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240B5D5-CCDB-0F45-83A8-42ABB05C4C6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D79B834-29E3-A246-9596-B103CB86837C}"/>
              </a:ext>
            </a:extLst>
          </p:cNvPr>
          <p:cNvSpPr>
            <a:spLocks noGrp="1"/>
          </p:cNvSpPr>
          <p:nvPr>
            <p:ph type="dt" sz="half" idx="10"/>
          </p:nvPr>
        </p:nvSpPr>
        <p:spPr/>
        <p:txBody>
          <a:bodyPr/>
          <a:lstStyle/>
          <a:p>
            <a:fld id="{B6A05056-2B3B-064D-8782-25FF5C39B0C5}" type="datetimeFigureOut">
              <a:rPr lang="es-CO" smtClean="0"/>
              <a:t>15/12/2020</a:t>
            </a:fld>
            <a:endParaRPr lang="es-CO"/>
          </a:p>
        </p:txBody>
      </p:sp>
      <p:sp>
        <p:nvSpPr>
          <p:cNvPr id="5" name="Marcador de pie de página 4">
            <a:extLst>
              <a:ext uri="{FF2B5EF4-FFF2-40B4-BE49-F238E27FC236}">
                <a16:creationId xmlns:a16="http://schemas.microsoft.com/office/drawing/2014/main" id="{7131000E-C96C-214B-B4BB-BB117E3DD84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8AE524C-1760-C441-9351-DDB183F588D0}"/>
              </a:ext>
            </a:extLst>
          </p:cNvPr>
          <p:cNvSpPr>
            <a:spLocks noGrp="1"/>
          </p:cNvSpPr>
          <p:nvPr>
            <p:ph type="sldNum" sz="quarter" idx="12"/>
          </p:nvPr>
        </p:nvSpPr>
        <p:spPr/>
        <p:txBody>
          <a:bodyPr/>
          <a:lstStyle/>
          <a:p>
            <a:fld id="{081BA57D-D4F6-C341-B32D-67FAA574FF5C}" type="slidenum">
              <a:rPr lang="es-CO" smtClean="0"/>
              <a:t>‹Nº›</a:t>
            </a:fld>
            <a:endParaRPr lang="es-CO"/>
          </a:p>
        </p:txBody>
      </p:sp>
    </p:spTree>
    <p:extLst>
      <p:ext uri="{BB962C8B-B14F-4D97-AF65-F5344CB8AC3E}">
        <p14:creationId xmlns:p14="http://schemas.microsoft.com/office/powerpoint/2010/main" val="3851343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6A1A6F-1D99-9A46-AF37-8B44FFF6882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B330D5E-D923-394D-B222-B487F79075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4314870-8313-944A-AA29-A36A019B9EE7}"/>
              </a:ext>
            </a:extLst>
          </p:cNvPr>
          <p:cNvSpPr>
            <a:spLocks noGrp="1"/>
          </p:cNvSpPr>
          <p:nvPr>
            <p:ph type="dt" sz="half" idx="10"/>
          </p:nvPr>
        </p:nvSpPr>
        <p:spPr/>
        <p:txBody>
          <a:bodyPr/>
          <a:lstStyle/>
          <a:p>
            <a:fld id="{B6A05056-2B3B-064D-8782-25FF5C39B0C5}" type="datetimeFigureOut">
              <a:rPr lang="es-CO" smtClean="0"/>
              <a:t>15/12/2020</a:t>
            </a:fld>
            <a:endParaRPr lang="es-CO"/>
          </a:p>
        </p:txBody>
      </p:sp>
      <p:sp>
        <p:nvSpPr>
          <p:cNvPr id="5" name="Marcador de pie de página 4">
            <a:extLst>
              <a:ext uri="{FF2B5EF4-FFF2-40B4-BE49-F238E27FC236}">
                <a16:creationId xmlns:a16="http://schemas.microsoft.com/office/drawing/2014/main" id="{E488950C-4EA0-B744-90FE-43FB4C3EEFE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FF62C59-42A3-B348-BB2A-58190A349392}"/>
              </a:ext>
            </a:extLst>
          </p:cNvPr>
          <p:cNvSpPr>
            <a:spLocks noGrp="1"/>
          </p:cNvSpPr>
          <p:nvPr>
            <p:ph type="sldNum" sz="quarter" idx="12"/>
          </p:nvPr>
        </p:nvSpPr>
        <p:spPr/>
        <p:txBody>
          <a:bodyPr/>
          <a:lstStyle/>
          <a:p>
            <a:fld id="{081BA57D-D4F6-C341-B32D-67FAA574FF5C}" type="slidenum">
              <a:rPr lang="es-CO" smtClean="0"/>
              <a:t>‹Nº›</a:t>
            </a:fld>
            <a:endParaRPr lang="es-CO"/>
          </a:p>
        </p:txBody>
      </p:sp>
    </p:spTree>
    <p:extLst>
      <p:ext uri="{BB962C8B-B14F-4D97-AF65-F5344CB8AC3E}">
        <p14:creationId xmlns:p14="http://schemas.microsoft.com/office/powerpoint/2010/main" val="2825409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0A1E0-9AE6-B14F-A06C-9745C4678F1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419EC41-D894-FB48-A12D-41BC5DD36E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36364D1-42B6-D64E-AF60-95E3912D9F1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0AC7B179-4AE9-094E-9011-513700B06608}"/>
              </a:ext>
            </a:extLst>
          </p:cNvPr>
          <p:cNvSpPr>
            <a:spLocks noGrp="1"/>
          </p:cNvSpPr>
          <p:nvPr>
            <p:ph type="dt" sz="half" idx="10"/>
          </p:nvPr>
        </p:nvSpPr>
        <p:spPr/>
        <p:txBody>
          <a:bodyPr/>
          <a:lstStyle/>
          <a:p>
            <a:fld id="{B6A05056-2B3B-064D-8782-25FF5C39B0C5}" type="datetimeFigureOut">
              <a:rPr lang="es-CO" smtClean="0"/>
              <a:t>15/12/2020</a:t>
            </a:fld>
            <a:endParaRPr lang="es-CO"/>
          </a:p>
        </p:txBody>
      </p:sp>
      <p:sp>
        <p:nvSpPr>
          <p:cNvPr id="6" name="Marcador de pie de página 5">
            <a:extLst>
              <a:ext uri="{FF2B5EF4-FFF2-40B4-BE49-F238E27FC236}">
                <a16:creationId xmlns:a16="http://schemas.microsoft.com/office/drawing/2014/main" id="{5BA331C0-9E37-5F48-807A-ED0650CA12D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D00AF95-C73C-CC47-A64D-8CD141D8CA61}"/>
              </a:ext>
            </a:extLst>
          </p:cNvPr>
          <p:cNvSpPr>
            <a:spLocks noGrp="1"/>
          </p:cNvSpPr>
          <p:nvPr>
            <p:ph type="sldNum" sz="quarter" idx="12"/>
          </p:nvPr>
        </p:nvSpPr>
        <p:spPr/>
        <p:txBody>
          <a:bodyPr/>
          <a:lstStyle/>
          <a:p>
            <a:fld id="{081BA57D-D4F6-C341-B32D-67FAA574FF5C}" type="slidenum">
              <a:rPr lang="es-CO" smtClean="0"/>
              <a:t>‹Nº›</a:t>
            </a:fld>
            <a:endParaRPr lang="es-CO"/>
          </a:p>
        </p:txBody>
      </p:sp>
    </p:spTree>
    <p:extLst>
      <p:ext uri="{BB962C8B-B14F-4D97-AF65-F5344CB8AC3E}">
        <p14:creationId xmlns:p14="http://schemas.microsoft.com/office/powerpoint/2010/main" val="3266174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E3CBC4-56F9-4348-A404-11C61BC1984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75FD70C-C731-CE49-849E-F197587E75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498C79B-B8FC-BC41-B3F6-1414BBCB1C8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B3C1684-C879-0045-B7BE-6D612FEA3E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33EB68C-89F3-8242-A68A-4E6A5CCC99B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9F8146E-36AA-ED4B-A556-8423CDBD999C}"/>
              </a:ext>
            </a:extLst>
          </p:cNvPr>
          <p:cNvSpPr>
            <a:spLocks noGrp="1"/>
          </p:cNvSpPr>
          <p:nvPr>
            <p:ph type="dt" sz="half" idx="10"/>
          </p:nvPr>
        </p:nvSpPr>
        <p:spPr/>
        <p:txBody>
          <a:bodyPr/>
          <a:lstStyle/>
          <a:p>
            <a:fld id="{B6A05056-2B3B-064D-8782-25FF5C39B0C5}" type="datetimeFigureOut">
              <a:rPr lang="es-CO" smtClean="0"/>
              <a:t>15/12/2020</a:t>
            </a:fld>
            <a:endParaRPr lang="es-CO"/>
          </a:p>
        </p:txBody>
      </p:sp>
      <p:sp>
        <p:nvSpPr>
          <p:cNvPr id="8" name="Marcador de pie de página 7">
            <a:extLst>
              <a:ext uri="{FF2B5EF4-FFF2-40B4-BE49-F238E27FC236}">
                <a16:creationId xmlns:a16="http://schemas.microsoft.com/office/drawing/2014/main" id="{683000BB-A68E-7B44-8155-863A9D16D5A6}"/>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59A06688-D043-FD45-96EF-1F9778E02E73}"/>
              </a:ext>
            </a:extLst>
          </p:cNvPr>
          <p:cNvSpPr>
            <a:spLocks noGrp="1"/>
          </p:cNvSpPr>
          <p:nvPr>
            <p:ph type="sldNum" sz="quarter" idx="12"/>
          </p:nvPr>
        </p:nvSpPr>
        <p:spPr/>
        <p:txBody>
          <a:bodyPr/>
          <a:lstStyle/>
          <a:p>
            <a:fld id="{081BA57D-D4F6-C341-B32D-67FAA574FF5C}" type="slidenum">
              <a:rPr lang="es-CO" smtClean="0"/>
              <a:t>‹Nº›</a:t>
            </a:fld>
            <a:endParaRPr lang="es-CO"/>
          </a:p>
        </p:txBody>
      </p:sp>
    </p:spTree>
    <p:extLst>
      <p:ext uri="{BB962C8B-B14F-4D97-AF65-F5344CB8AC3E}">
        <p14:creationId xmlns:p14="http://schemas.microsoft.com/office/powerpoint/2010/main" val="1699534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55F605-7EC5-1F4A-B00F-EC1B6C6C5C7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865D6930-1315-404E-8825-2057EA7C0FB2}"/>
              </a:ext>
            </a:extLst>
          </p:cNvPr>
          <p:cNvSpPr>
            <a:spLocks noGrp="1"/>
          </p:cNvSpPr>
          <p:nvPr>
            <p:ph type="dt" sz="half" idx="10"/>
          </p:nvPr>
        </p:nvSpPr>
        <p:spPr/>
        <p:txBody>
          <a:bodyPr/>
          <a:lstStyle/>
          <a:p>
            <a:fld id="{B6A05056-2B3B-064D-8782-25FF5C39B0C5}" type="datetimeFigureOut">
              <a:rPr lang="es-CO" smtClean="0"/>
              <a:t>15/12/2020</a:t>
            </a:fld>
            <a:endParaRPr lang="es-CO"/>
          </a:p>
        </p:txBody>
      </p:sp>
      <p:sp>
        <p:nvSpPr>
          <p:cNvPr id="4" name="Marcador de pie de página 3">
            <a:extLst>
              <a:ext uri="{FF2B5EF4-FFF2-40B4-BE49-F238E27FC236}">
                <a16:creationId xmlns:a16="http://schemas.microsoft.com/office/drawing/2014/main" id="{5754675E-59FD-C040-B081-F020AD5E28EC}"/>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0265E82-7DBD-9344-A3C2-D2A583B816E0}"/>
              </a:ext>
            </a:extLst>
          </p:cNvPr>
          <p:cNvSpPr>
            <a:spLocks noGrp="1"/>
          </p:cNvSpPr>
          <p:nvPr>
            <p:ph type="sldNum" sz="quarter" idx="12"/>
          </p:nvPr>
        </p:nvSpPr>
        <p:spPr/>
        <p:txBody>
          <a:bodyPr/>
          <a:lstStyle/>
          <a:p>
            <a:fld id="{081BA57D-D4F6-C341-B32D-67FAA574FF5C}" type="slidenum">
              <a:rPr lang="es-CO" smtClean="0"/>
              <a:t>‹Nº›</a:t>
            </a:fld>
            <a:endParaRPr lang="es-CO"/>
          </a:p>
        </p:txBody>
      </p:sp>
    </p:spTree>
    <p:extLst>
      <p:ext uri="{BB962C8B-B14F-4D97-AF65-F5344CB8AC3E}">
        <p14:creationId xmlns:p14="http://schemas.microsoft.com/office/powerpoint/2010/main" val="280835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D2B8AD0-9A11-0547-8E51-A1590CDA429B}"/>
              </a:ext>
            </a:extLst>
          </p:cNvPr>
          <p:cNvSpPr>
            <a:spLocks noGrp="1"/>
          </p:cNvSpPr>
          <p:nvPr>
            <p:ph type="dt" sz="half" idx="10"/>
          </p:nvPr>
        </p:nvSpPr>
        <p:spPr/>
        <p:txBody>
          <a:bodyPr/>
          <a:lstStyle/>
          <a:p>
            <a:fld id="{B6A05056-2B3B-064D-8782-25FF5C39B0C5}" type="datetimeFigureOut">
              <a:rPr lang="es-CO" smtClean="0"/>
              <a:t>15/12/2020</a:t>
            </a:fld>
            <a:endParaRPr lang="es-CO"/>
          </a:p>
        </p:txBody>
      </p:sp>
      <p:sp>
        <p:nvSpPr>
          <p:cNvPr id="3" name="Marcador de pie de página 2">
            <a:extLst>
              <a:ext uri="{FF2B5EF4-FFF2-40B4-BE49-F238E27FC236}">
                <a16:creationId xmlns:a16="http://schemas.microsoft.com/office/drawing/2014/main" id="{0E618F7F-6B80-364D-8409-D1F076FA8837}"/>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78EE74CC-6310-CB49-8810-60B101C21745}"/>
              </a:ext>
            </a:extLst>
          </p:cNvPr>
          <p:cNvSpPr>
            <a:spLocks noGrp="1"/>
          </p:cNvSpPr>
          <p:nvPr>
            <p:ph type="sldNum" sz="quarter" idx="12"/>
          </p:nvPr>
        </p:nvSpPr>
        <p:spPr/>
        <p:txBody>
          <a:bodyPr/>
          <a:lstStyle/>
          <a:p>
            <a:fld id="{081BA57D-D4F6-C341-B32D-67FAA574FF5C}" type="slidenum">
              <a:rPr lang="es-CO" smtClean="0"/>
              <a:t>‹Nº›</a:t>
            </a:fld>
            <a:endParaRPr lang="es-CO"/>
          </a:p>
        </p:txBody>
      </p:sp>
    </p:spTree>
    <p:extLst>
      <p:ext uri="{BB962C8B-B14F-4D97-AF65-F5344CB8AC3E}">
        <p14:creationId xmlns:p14="http://schemas.microsoft.com/office/powerpoint/2010/main" val="895967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78FD4-D2EB-5A48-970C-8E5AFB13C7B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C516717-8801-A54B-87EE-E4B4961F98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B4D12E06-7437-1F4E-9A0D-EAF2040BD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E18221F-F348-1449-BD73-BAB3E5CE50D1}"/>
              </a:ext>
            </a:extLst>
          </p:cNvPr>
          <p:cNvSpPr>
            <a:spLocks noGrp="1"/>
          </p:cNvSpPr>
          <p:nvPr>
            <p:ph type="dt" sz="half" idx="10"/>
          </p:nvPr>
        </p:nvSpPr>
        <p:spPr/>
        <p:txBody>
          <a:bodyPr/>
          <a:lstStyle/>
          <a:p>
            <a:fld id="{B6A05056-2B3B-064D-8782-25FF5C39B0C5}" type="datetimeFigureOut">
              <a:rPr lang="es-CO" smtClean="0"/>
              <a:t>15/12/2020</a:t>
            </a:fld>
            <a:endParaRPr lang="es-CO"/>
          </a:p>
        </p:txBody>
      </p:sp>
      <p:sp>
        <p:nvSpPr>
          <p:cNvPr id="6" name="Marcador de pie de página 5">
            <a:extLst>
              <a:ext uri="{FF2B5EF4-FFF2-40B4-BE49-F238E27FC236}">
                <a16:creationId xmlns:a16="http://schemas.microsoft.com/office/drawing/2014/main" id="{A0AD4378-4A16-7B46-B19F-80AE07C7118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E6263A4-01C3-CC48-A073-143DA2608D65}"/>
              </a:ext>
            </a:extLst>
          </p:cNvPr>
          <p:cNvSpPr>
            <a:spLocks noGrp="1"/>
          </p:cNvSpPr>
          <p:nvPr>
            <p:ph type="sldNum" sz="quarter" idx="12"/>
          </p:nvPr>
        </p:nvSpPr>
        <p:spPr/>
        <p:txBody>
          <a:bodyPr/>
          <a:lstStyle/>
          <a:p>
            <a:fld id="{081BA57D-D4F6-C341-B32D-67FAA574FF5C}" type="slidenum">
              <a:rPr lang="es-CO" smtClean="0"/>
              <a:t>‹Nº›</a:t>
            </a:fld>
            <a:endParaRPr lang="es-CO"/>
          </a:p>
        </p:txBody>
      </p:sp>
    </p:spTree>
    <p:extLst>
      <p:ext uri="{BB962C8B-B14F-4D97-AF65-F5344CB8AC3E}">
        <p14:creationId xmlns:p14="http://schemas.microsoft.com/office/powerpoint/2010/main" val="3037682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EE419F-8FE3-1A4C-ACAF-04052CD6968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E6F5F820-DAAB-764D-A5FE-CC5FD6A3CB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F306ABD4-E733-1548-A9AA-FB2C1E19F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EE18A00-FB17-4946-94D2-13F954C22F8F}"/>
              </a:ext>
            </a:extLst>
          </p:cNvPr>
          <p:cNvSpPr>
            <a:spLocks noGrp="1"/>
          </p:cNvSpPr>
          <p:nvPr>
            <p:ph type="dt" sz="half" idx="10"/>
          </p:nvPr>
        </p:nvSpPr>
        <p:spPr/>
        <p:txBody>
          <a:bodyPr/>
          <a:lstStyle/>
          <a:p>
            <a:fld id="{B6A05056-2B3B-064D-8782-25FF5C39B0C5}" type="datetimeFigureOut">
              <a:rPr lang="es-CO" smtClean="0"/>
              <a:t>15/12/2020</a:t>
            </a:fld>
            <a:endParaRPr lang="es-CO"/>
          </a:p>
        </p:txBody>
      </p:sp>
      <p:sp>
        <p:nvSpPr>
          <p:cNvPr id="6" name="Marcador de pie de página 5">
            <a:extLst>
              <a:ext uri="{FF2B5EF4-FFF2-40B4-BE49-F238E27FC236}">
                <a16:creationId xmlns:a16="http://schemas.microsoft.com/office/drawing/2014/main" id="{0CAA2C76-4F63-0041-92B8-FC55D3EC71B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102015E-498C-C143-BF8F-69FF1CA7DF9E}"/>
              </a:ext>
            </a:extLst>
          </p:cNvPr>
          <p:cNvSpPr>
            <a:spLocks noGrp="1"/>
          </p:cNvSpPr>
          <p:nvPr>
            <p:ph type="sldNum" sz="quarter" idx="12"/>
          </p:nvPr>
        </p:nvSpPr>
        <p:spPr/>
        <p:txBody>
          <a:bodyPr/>
          <a:lstStyle/>
          <a:p>
            <a:fld id="{081BA57D-D4F6-C341-B32D-67FAA574FF5C}" type="slidenum">
              <a:rPr lang="es-CO" smtClean="0"/>
              <a:t>‹Nº›</a:t>
            </a:fld>
            <a:endParaRPr lang="es-CO"/>
          </a:p>
        </p:txBody>
      </p:sp>
    </p:spTree>
    <p:extLst>
      <p:ext uri="{BB962C8B-B14F-4D97-AF65-F5344CB8AC3E}">
        <p14:creationId xmlns:p14="http://schemas.microsoft.com/office/powerpoint/2010/main" val="3465208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5378209-2AA0-A64B-B5FF-793D67D534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5E5AAAD-121C-8049-840D-5B43189868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9A32BBB-CDD8-914F-B985-42A48E1159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05056-2B3B-064D-8782-25FF5C39B0C5}" type="datetimeFigureOut">
              <a:rPr lang="es-CO" smtClean="0"/>
              <a:t>15/12/2020</a:t>
            </a:fld>
            <a:endParaRPr lang="es-CO"/>
          </a:p>
        </p:txBody>
      </p:sp>
      <p:sp>
        <p:nvSpPr>
          <p:cNvPr id="5" name="Marcador de pie de página 4">
            <a:extLst>
              <a:ext uri="{FF2B5EF4-FFF2-40B4-BE49-F238E27FC236}">
                <a16:creationId xmlns:a16="http://schemas.microsoft.com/office/drawing/2014/main" id="{B0C31935-CC21-694C-AE55-0D8EC475FD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15B5CEEB-CA54-1C4B-AB26-1437B85D1B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BA57D-D4F6-C341-B32D-67FAA574FF5C}" type="slidenum">
              <a:rPr lang="es-CO" smtClean="0"/>
              <a:t>‹Nº›</a:t>
            </a:fld>
            <a:endParaRPr lang="es-CO"/>
          </a:p>
        </p:txBody>
      </p:sp>
    </p:spTree>
    <p:extLst>
      <p:ext uri="{BB962C8B-B14F-4D97-AF65-F5344CB8AC3E}">
        <p14:creationId xmlns:p14="http://schemas.microsoft.com/office/powerpoint/2010/main" val="2412838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7929663-9EC5-5541-B560-093586610163}"/>
              </a:ext>
            </a:extLst>
          </p:cNvPr>
          <p:cNvSpPr txBox="1"/>
          <p:nvPr/>
        </p:nvSpPr>
        <p:spPr>
          <a:xfrm>
            <a:off x="416657" y="4166864"/>
            <a:ext cx="10838878" cy="461665"/>
          </a:xfrm>
          <a:prstGeom prst="rect">
            <a:avLst/>
          </a:prstGeom>
          <a:noFill/>
        </p:spPr>
        <p:txBody>
          <a:bodyPr wrap="square" rtlCol="0">
            <a:spAutoFit/>
          </a:bodyPr>
          <a:lstStyle/>
          <a:p>
            <a:r>
              <a:rPr lang="es-CO" sz="2400" dirty="0">
                <a:solidFill>
                  <a:schemeClr val="bg1">
                    <a:lumMod val="95000"/>
                  </a:schemeClr>
                </a:solidFill>
                <a:latin typeface="Century Gothic" panose="020B0502020202020204" pitchFamily="34" charset="0"/>
              </a:rPr>
              <a:t>INFORME ACCIONES DE MEJORA PAAC 2020</a:t>
            </a:r>
          </a:p>
        </p:txBody>
      </p:sp>
      <p:sp>
        <p:nvSpPr>
          <p:cNvPr id="3" name="CuadroTexto 2">
            <a:extLst>
              <a:ext uri="{FF2B5EF4-FFF2-40B4-BE49-F238E27FC236}">
                <a16:creationId xmlns:a16="http://schemas.microsoft.com/office/drawing/2014/main" id="{74767D7C-C702-854F-9C5B-4AA94B933D43}"/>
              </a:ext>
            </a:extLst>
          </p:cNvPr>
          <p:cNvSpPr txBox="1"/>
          <p:nvPr/>
        </p:nvSpPr>
        <p:spPr>
          <a:xfrm>
            <a:off x="596766" y="5550619"/>
            <a:ext cx="7333429" cy="954107"/>
          </a:xfrm>
          <a:prstGeom prst="rect">
            <a:avLst/>
          </a:prstGeom>
          <a:noFill/>
        </p:spPr>
        <p:txBody>
          <a:bodyPr wrap="square" rtlCol="0">
            <a:spAutoFit/>
          </a:bodyPr>
          <a:lstStyle/>
          <a:p>
            <a:r>
              <a:rPr lang="es-CO" sz="2800" b="1" dirty="0">
                <a:solidFill>
                  <a:srgbClr val="B7DDEB"/>
                </a:solidFill>
                <a:latin typeface="Century Gothic" panose="020B0502020202020204" pitchFamily="34" charset="0"/>
              </a:rPr>
              <a:t>Dirección de Atención al Usuario, Intervención Temprana y Asignaciones</a:t>
            </a:r>
          </a:p>
        </p:txBody>
      </p:sp>
    </p:spTree>
    <p:extLst>
      <p:ext uri="{BB962C8B-B14F-4D97-AF65-F5344CB8AC3E}">
        <p14:creationId xmlns:p14="http://schemas.microsoft.com/office/powerpoint/2010/main" val="4294777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2C7EFB2-0BA5-CF4A-BB4C-F2A396A1F6EE}"/>
              </a:ext>
            </a:extLst>
          </p:cNvPr>
          <p:cNvSpPr/>
          <p:nvPr/>
        </p:nvSpPr>
        <p:spPr>
          <a:xfrm>
            <a:off x="1492892" y="702202"/>
            <a:ext cx="8534608" cy="523220"/>
          </a:xfrm>
          <a:prstGeom prst="rect">
            <a:avLst/>
          </a:prstGeom>
        </p:spPr>
        <p:txBody>
          <a:bodyPr wrap="square">
            <a:spAutoFit/>
          </a:bodyPr>
          <a:lstStyle/>
          <a:p>
            <a:r>
              <a:rPr lang="es-CO" sz="2800" b="1" dirty="0">
                <a:solidFill>
                  <a:srgbClr val="2F308F"/>
                </a:solidFill>
                <a:latin typeface="Century Gothic" panose="020B0502020202020204" pitchFamily="34" charset="0"/>
              </a:rPr>
              <a:t>Acciones de Mejora en CANAL PRESENCIAL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17" y="1621767"/>
            <a:ext cx="7393635" cy="441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94601">
            <a:off x="9676253" y="1388739"/>
            <a:ext cx="2279085" cy="426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019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2C7EFB2-0BA5-CF4A-BB4C-F2A396A1F6EE}"/>
              </a:ext>
            </a:extLst>
          </p:cNvPr>
          <p:cNvSpPr/>
          <p:nvPr/>
        </p:nvSpPr>
        <p:spPr>
          <a:xfrm>
            <a:off x="1492892" y="702202"/>
            <a:ext cx="8534608" cy="954107"/>
          </a:xfrm>
          <a:prstGeom prst="rect">
            <a:avLst/>
          </a:prstGeom>
        </p:spPr>
        <p:txBody>
          <a:bodyPr wrap="square">
            <a:spAutoFit/>
          </a:bodyPr>
          <a:lstStyle/>
          <a:p>
            <a:r>
              <a:rPr lang="es-CO" sz="2800" b="1" dirty="0">
                <a:solidFill>
                  <a:srgbClr val="2F308F"/>
                </a:solidFill>
                <a:latin typeface="Century Gothic" panose="020B0502020202020204" pitchFamily="34" charset="0"/>
              </a:rPr>
              <a:t>Acciones de Mejora en CANAL VIRTUAL ¡</a:t>
            </a:r>
            <a:r>
              <a:rPr lang="es-CO" sz="2800" b="1" dirty="0" err="1">
                <a:solidFill>
                  <a:srgbClr val="2F308F"/>
                </a:solidFill>
                <a:latin typeface="Century Gothic" panose="020B0502020202020204" pitchFamily="34" charset="0"/>
              </a:rPr>
              <a:t>ADenunciar</a:t>
            </a:r>
            <a:r>
              <a:rPr lang="es-CO" sz="2800" b="1" dirty="0">
                <a:solidFill>
                  <a:srgbClr val="2F308F"/>
                </a:solidFill>
                <a:latin typeface="Century Gothic" panose="020B0502020202020204" pitchFamily="34" charset="0"/>
              </a:rPr>
              <a:t>!</a:t>
            </a:r>
          </a:p>
        </p:txBody>
      </p:sp>
      <p:sp>
        <p:nvSpPr>
          <p:cNvPr id="3" name="2 Rectángulo"/>
          <p:cNvSpPr/>
          <p:nvPr/>
        </p:nvSpPr>
        <p:spPr>
          <a:xfrm>
            <a:off x="1846053" y="2225615"/>
            <a:ext cx="5072331" cy="3108543"/>
          </a:xfrm>
          <a:prstGeom prst="rect">
            <a:avLst/>
          </a:prstGeom>
          <a:solidFill>
            <a:schemeClr val="bg1">
              <a:lumMod val="85000"/>
            </a:schemeClr>
          </a:solidFill>
          <a:ln w="12700">
            <a:solidFill>
              <a:schemeClr val="tx1"/>
            </a:solidFill>
          </a:ln>
          <a:effectLst>
            <a:outerShdw blurRad="50800" dist="38100" dir="5400000" algn="t" rotWithShape="0">
              <a:prstClr val="black">
                <a:alpha val="40000"/>
              </a:prstClr>
            </a:outerShdw>
          </a:effectLst>
        </p:spPr>
        <p:txBody>
          <a:bodyPr wrap="square">
            <a:spAutoFit/>
          </a:bodyPr>
          <a:lstStyle/>
          <a:p>
            <a:pPr algn="just"/>
            <a:r>
              <a:rPr lang="es-CO" sz="2800" dirty="0"/>
              <a:t>Desarrollo de nueva opción de denuncia para </a:t>
            </a:r>
            <a:r>
              <a:rPr lang="es-CO" sz="2800" b="1" dirty="0"/>
              <a:t>delitos de género </a:t>
            </a:r>
            <a:r>
              <a:rPr lang="es-CO" sz="2800" dirty="0"/>
              <a:t>como parte del sistema de denuncia virtual ¡</a:t>
            </a:r>
            <a:r>
              <a:rPr lang="es-CO" sz="2800" dirty="0" err="1"/>
              <a:t>ADenunciar</a:t>
            </a:r>
            <a:r>
              <a:rPr lang="es-CO" sz="2800" dirty="0"/>
              <a:t>!, ampliando así los canales de recepción para este tipo de delito. </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3223" y="1414732"/>
            <a:ext cx="4313207" cy="420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7607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2C7EFB2-0BA5-CF4A-BB4C-F2A396A1F6EE}"/>
              </a:ext>
            </a:extLst>
          </p:cNvPr>
          <p:cNvSpPr/>
          <p:nvPr/>
        </p:nvSpPr>
        <p:spPr>
          <a:xfrm>
            <a:off x="1492892" y="702202"/>
            <a:ext cx="8534608" cy="954107"/>
          </a:xfrm>
          <a:prstGeom prst="rect">
            <a:avLst/>
          </a:prstGeom>
        </p:spPr>
        <p:txBody>
          <a:bodyPr wrap="square">
            <a:spAutoFit/>
          </a:bodyPr>
          <a:lstStyle/>
          <a:p>
            <a:r>
              <a:rPr lang="es-CO" sz="2800" b="1" dirty="0">
                <a:solidFill>
                  <a:srgbClr val="2F308F"/>
                </a:solidFill>
                <a:latin typeface="Century Gothic" panose="020B0502020202020204" pitchFamily="34" charset="0"/>
              </a:rPr>
              <a:t>Acciones de Mejora en CANAL VIRTUAL ¡</a:t>
            </a:r>
            <a:r>
              <a:rPr lang="es-CO" sz="2800" b="1" dirty="0" err="1">
                <a:solidFill>
                  <a:srgbClr val="2F308F"/>
                </a:solidFill>
                <a:latin typeface="Century Gothic" panose="020B0502020202020204" pitchFamily="34" charset="0"/>
              </a:rPr>
              <a:t>ADenunciar</a:t>
            </a:r>
            <a:r>
              <a:rPr lang="es-CO" sz="2800" b="1" dirty="0">
                <a:solidFill>
                  <a:srgbClr val="2F308F"/>
                </a:solidFill>
                <a:latin typeface="Century Gothic" panose="020B0502020202020204" pitchFamily="34" charset="0"/>
              </a:rPr>
              <a:t>! </a:t>
            </a:r>
          </a:p>
        </p:txBody>
      </p:sp>
      <p:sp>
        <p:nvSpPr>
          <p:cNvPr id="3" name="2 Rectángulo"/>
          <p:cNvSpPr/>
          <p:nvPr/>
        </p:nvSpPr>
        <p:spPr>
          <a:xfrm>
            <a:off x="1492892" y="2139350"/>
            <a:ext cx="5753297" cy="3046988"/>
          </a:xfrm>
          <a:prstGeom prst="rect">
            <a:avLst/>
          </a:prstGeom>
          <a:solidFill>
            <a:schemeClr val="bg1">
              <a:lumMod val="85000"/>
            </a:schemeClr>
          </a:solidFill>
          <a:ln w="12700">
            <a:solidFill>
              <a:schemeClr val="tx1"/>
            </a:solidFill>
          </a:ln>
          <a:effectLst>
            <a:outerShdw blurRad="50800" dist="38100" dir="8100000" algn="tr" rotWithShape="0">
              <a:prstClr val="black">
                <a:alpha val="40000"/>
              </a:prstClr>
            </a:outerShdw>
          </a:effectLst>
        </p:spPr>
        <p:txBody>
          <a:bodyPr wrap="square">
            <a:spAutoFit/>
          </a:bodyPr>
          <a:lstStyle/>
          <a:p>
            <a:r>
              <a:rPr lang="es-CO" sz="3200" dirty="0"/>
              <a:t>Mejoró  la experiencia del usuario en el manejo del sistema de denuncia  virtual ¡</a:t>
            </a:r>
            <a:r>
              <a:rPr lang="es-CO" sz="3200" dirty="0" err="1"/>
              <a:t>ADenunciar</a:t>
            </a:r>
            <a:r>
              <a:rPr lang="es-CO" sz="3200" dirty="0"/>
              <a:t>!, al </a:t>
            </a:r>
            <a:r>
              <a:rPr lang="es-CO" sz="3200" b="1" dirty="0"/>
              <a:t>disminuir  los tiempos </a:t>
            </a:r>
            <a:r>
              <a:rPr lang="es-CO" sz="3200" dirty="0"/>
              <a:t>para el registro de las denuncias.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7060" y="1667151"/>
            <a:ext cx="3448049" cy="3698479"/>
          </a:xfrm>
          <a:prstGeom prst="rect">
            <a:avLst/>
          </a:prstGeom>
          <a:noFill/>
          <a:ln>
            <a:no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6875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2C7EFB2-0BA5-CF4A-BB4C-F2A396A1F6EE}"/>
              </a:ext>
            </a:extLst>
          </p:cNvPr>
          <p:cNvSpPr/>
          <p:nvPr/>
        </p:nvSpPr>
        <p:spPr>
          <a:xfrm>
            <a:off x="1492892" y="702202"/>
            <a:ext cx="8534608" cy="523220"/>
          </a:xfrm>
          <a:prstGeom prst="rect">
            <a:avLst/>
          </a:prstGeom>
        </p:spPr>
        <p:txBody>
          <a:bodyPr wrap="square">
            <a:spAutoFit/>
          </a:bodyPr>
          <a:lstStyle/>
          <a:p>
            <a:r>
              <a:rPr lang="es-CO" sz="2800" b="1" dirty="0">
                <a:solidFill>
                  <a:srgbClr val="2F308F"/>
                </a:solidFill>
                <a:latin typeface="Century Gothic" panose="020B0502020202020204" pitchFamily="34" charset="0"/>
              </a:rPr>
              <a:t> </a:t>
            </a:r>
          </a:p>
        </p:txBody>
      </p:sp>
      <p:sp>
        <p:nvSpPr>
          <p:cNvPr id="3" name="2 Rectángulo"/>
          <p:cNvSpPr/>
          <p:nvPr/>
        </p:nvSpPr>
        <p:spPr>
          <a:xfrm>
            <a:off x="3416060" y="2915728"/>
            <a:ext cx="5503653" cy="1015663"/>
          </a:xfrm>
          <a:prstGeom prst="rect">
            <a:avLst/>
          </a:prstGeom>
        </p:spPr>
        <p:txBody>
          <a:bodyPr wrap="square">
            <a:spAutoFit/>
          </a:bodyPr>
          <a:lstStyle/>
          <a:p>
            <a:pPr algn="ctr"/>
            <a:r>
              <a:rPr lang="es-CO" sz="6000" dirty="0"/>
              <a:t>GRACIAS …</a:t>
            </a:r>
          </a:p>
        </p:txBody>
      </p:sp>
    </p:spTree>
    <p:extLst>
      <p:ext uri="{BB962C8B-B14F-4D97-AF65-F5344CB8AC3E}">
        <p14:creationId xmlns:p14="http://schemas.microsoft.com/office/powerpoint/2010/main" val="2989879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2C7EFB2-0BA5-CF4A-BB4C-F2A396A1F6EE}"/>
              </a:ext>
            </a:extLst>
          </p:cNvPr>
          <p:cNvSpPr/>
          <p:nvPr/>
        </p:nvSpPr>
        <p:spPr>
          <a:xfrm>
            <a:off x="1510144" y="736708"/>
            <a:ext cx="9712038" cy="400110"/>
          </a:xfrm>
          <a:prstGeom prst="rect">
            <a:avLst/>
          </a:prstGeom>
        </p:spPr>
        <p:txBody>
          <a:bodyPr wrap="square">
            <a:spAutoFit/>
          </a:bodyPr>
          <a:lstStyle/>
          <a:p>
            <a:r>
              <a:rPr lang="es-CO" sz="2000" b="1" dirty="0">
                <a:solidFill>
                  <a:srgbClr val="2F308F"/>
                </a:solidFill>
                <a:latin typeface="Century Gothic" panose="020B0502020202020204" pitchFamily="34" charset="0"/>
              </a:rPr>
              <a:t>Marco Estratégico de la Fiscalía General de la Nación</a:t>
            </a:r>
          </a:p>
        </p:txBody>
      </p:sp>
      <p:sp>
        <p:nvSpPr>
          <p:cNvPr id="3" name="CuadroTexto 2">
            <a:extLst>
              <a:ext uri="{FF2B5EF4-FFF2-40B4-BE49-F238E27FC236}">
                <a16:creationId xmlns:a16="http://schemas.microsoft.com/office/drawing/2014/main" id="{4A6A1330-F00A-1D4B-9000-EDB9045829C3}"/>
              </a:ext>
            </a:extLst>
          </p:cNvPr>
          <p:cNvSpPr txBox="1"/>
          <p:nvPr/>
        </p:nvSpPr>
        <p:spPr>
          <a:xfrm>
            <a:off x="1510144" y="2438400"/>
            <a:ext cx="8977745" cy="369332"/>
          </a:xfrm>
          <a:prstGeom prst="rect">
            <a:avLst/>
          </a:prstGeom>
          <a:noFill/>
        </p:spPr>
        <p:txBody>
          <a:bodyPr wrap="square" rtlCol="0">
            <a:spAutoFit/>
          </a:bodyPr>
          <a:lstStyle/>
          <a:p>
            <a:pPr marL="285750" indent="-285750">
              <a:buFontTx/>
              <a:buChar char="-"/>
            </a:pPr>
            <a:endParaRPr lang="es-CO" dirty="0"/>
          </a:p>
        </p:txBody>
      </p:sp>
      <p:sp>
        <p:nvSpPr>
          <p:cNvPr id="4" name="CuadroTexto 3">
            <a:extLst>
              <a:ext uri="{FF2B5EF4-FFF2-40B4-BE49-F238E27FC236}">
                <a16:creationId xmlns:a16="http://schemas.microsoft.com/office/drawing/2014/main" id="{4A6A1330-F00A-1D4B-9000-EDB9045829C3}"/>
              </a:ext>
            </a:extLst>
          </p:cNvPr>
          <p:cNvSpPr txBox="1"/>
          <p:nvPr/>
        </p:nvSpPr>
        <p:spPr>
          <a:xfrm>
            <a:off x="1510144" y="1563756"/>
            <a:ext cx="8461992" cy="5355312"/>
          </a:xfrm>
          <a:prstGeom prst="rect">
            <a:avLst/>
          </a:prstGeom>
          <a:noFill/>
        </p:spPr>
        <p:txBody>
          <a:bodyPr wrap="square" rtlCol="0">
            <a:spAutoFit/>
          </a:bodyPr>
          <a:lstStyle/>
          <a:p>
            <a:pPr algn="just"/>
            <a:r>
              <a:rPr lang="es-CO" dirty="0"/>
              <a:t>El presente informe tiene como finalidad dar a conocer las acciones de mejora implementadas en cuanto a estrategias para el acceso a la justicia a  usuarios en tiempos de pandemia. Para esto, la Fiscalía General de la Nación a través de la Dirección de Atención al Usuario, Intervención Temprana y Asignaciones, hace uso de las tecnologías de la información y las comunicaciones para garantizar el acceso a una justicia digital, la cual debe entenderse como un instrumento de política pública que permita garantizar el acceso a la administración de justicia en estos tiempos. </a:t>
            </a:r>
          </a:p>
          <a:p>
            <a:pPr algn="just"/>
            <a:endParaRPr lang="es-CO" dirty="0"/>
          </a:p>
          <a:p>
            <a:pPr algn="just"/>
            <a:r>
              <a:rPr lang="es-CO" dirty="0"/>
              <a:t>Para tal fin, se han fortalecido los canales virtuales a través de las herramientas </a:t>
            </a:r>
            <a:r>
              <a:rPr lang="es-CO" dirty="0" err="1"/>
              <a:t>ADenunciar</a:t>
            </a:r>
            <a:r>
              <a:rPr lang="es-CO" dirty="0">
                <a:solidFill>
                  <a:srgbClr val="FF0000"/>
                </a:solidFill>
              </a:rPr>
              <a:t> </a:t>
            </a:r>
            <a:r>
              <a:rPr lang="es-CO" dirty="0"/>
              <a:t>y Centro de Contacto línea 122, evitando así las aglomeraciones en los puntos de atención presencial. Igualmente, se ha diseñado una estrategia de atención a implementar cuando se haga la apertura de los Centros de Atención de la Fiscalía General de la Nación CAF (canal presencial),  todo ello en el marco de un modelo  </a:t>
            </a:r>
            <a:r>
              <a:rPr lang="es-ES" dirty="0"/>
              <a:t>integral, prioritario, con enfoque diferencial y un trato digno y humano en la atención. </a:t>
            </a:r>
            <a:endParaRPr lang="es-CO" dirty="0"/>
          </a:p>
          <a:p>
            <a:pPr algn="just"/>
            <a:endParaRPr lang="es-CO" dirty="0"/>
          </a:p>
          <a:p>
            <a:pPr algn="just"/>
            <a:r>
              <a:rPr lang="es-CO" dirty="0"/>
              <a:t>A continuación, se presentan los avances a diciembre  de 2020, en alineación con las estrategias de fortalecimiento para la atención a víctimas y usuarios, contempladas dentro del Direccionamiento Estratégico Institucional en tiempo de COVID-19.</a:t>
            </a:r>
          </a:p>
          <a:p>
            <a:pPr marL="285750" indent="-285750">
              <a:buFontTx/>
              <a:buChar char="-"/>
            </a:pPr>
            <a:endParaRPr lang="es-CO" dirty="0"/>
          </a:p>
        </p:txBody>
      </p:sp>
    </p:spTree>
    <p:extLst>
      <p:ext uri="{BB962C8B-B14F-4D97-AF65-F5344CB8AC3E}">
        <p14:creationId xmlns:p14="http://schemas.microsoft.com/office/powerpoint/2010/main" val="3856993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2C7EFB2-0BA5-CF4A-BB4C-F2A396A1F6EE}"/>
              </a:ext>
            </a:extLst>
          </p:cNvPr>
          <p:cNvSpPr/>
          <p:nvPr/>
        </p:nvSpPr>
        <p:spPr>
          <a:xfrm>
            <a:off x="1510144" y="689644"/>
            <a:ext cx="9712038" cy="400110"/>
          </a:xfrm>
          <a:prstGeom prst="rect">
            <a:avLst/>
          </a:prstGeom>
        </p:spPr>
        <p:txBody>
          <a:bodyPr wrap="square">
            <a:spAutoFit/>
          </a:bodyPr>
          <a:lstStyle/>
          <a:p>
            <a:r>
              <a:rPr lang="es-CO" sz="2000" b="1" dirty="0">
                <a:solidFill>
                  <a:srgbClr val="2F308F"/>
                </a:solidFill>
                <a:latin typeface="Century Gothic" panose="020B0502020202020204" pitchFamily="34" charset="0"/>
              </a:rPr>
              <a:t>Acciones de Mejora CENTRO DE CONTACTO </a:t>
            </a:r>
          </a:p>
        </p:txBody>
      </p:sp>
      <p:sp>
        <p:nvSpPr>
          <p:cNvPr id="3" name="CuadroTexto 2">
            <a:extLst>
              <a:ext uri="{FF2B5EF4-FFF2-40B4-BE49-F238E27FC236}">
                <a16:creationId xmlns:a16="http://schemas.microsoft.com/office/drawing/2014/main" id="{4A6A1330-F00A-1D4B-9000-EDB9045829C3}"/>
              </a:ext>
            </a:extLst>
          </p:cNvPr>
          <p:cNvSpPr txBox="1"/>
          <p:nvPr/>
        </p:nvSpPr>
        <p:spPr>
          <a:xfrm>
            <a:off x="1510144" y="2438400"/>
            <a:ext cx="8977745" cy="369332"/>
          </a:xfrm>
          <a:prstGeom prst="rect">
            <a:avLst/>
          </a:prstGeom>
          <a:noFill/>
        </p:spPr>
        <p:txBody>
          <a:bodyPr wrap="square" rtlCol="0">
            <a:spAutoFit/>
          </a:bodyPr>
          <a:lstStyle/>
          <a:p>
            <a:pPr marL="285750" indent="-285750">
              <a:buFontTx/>
              <a:buChar char="-"/>
            </a:pPr>
            <a:endParaRPr lang="es-CO" dirty="0"/>
          </a:p>
        </p:txBody>
      </p:sp>
      <p:sp>
        <p:nvSpPr>
          <p:cNvPr id="7" name="Rectángulo 6">
            <a:extLst>
              <a:ext uri="{FF2B5EF4-FFF2-40B4-BE49-F238E27FC236}">
                <a16:creationId xmlns:a16="http://schemas.microsoft.com/office/drawing/2014/main" id="{A340D100-58CC-4C28-8FFA-F639B36F3D0B}"/>
              </a:ext>
            </a:extLst>
          </p:cNvPr>
          <p:cNvSpPr/>
          <p:nvPr/>
        </p:nvSpPr>
        <p:spPr>
          <a:xfrm>
            <a:off x="1632857" y="1616528"/>
            <a:ext cx="5889377" cy="3970318"/>
          </a:xfrm>
          <a:prstGeom prst="rect">
            <a:avLst/>
          </a:prstGeom>
          <a:solidFill>
            <a:schemeClr val="tx2">
              <a:lumMod val="20000"/>
              <a:lumOff val="80000"/>
            </a:schemeClr>
          </a:solidFill>
          <a:ln>
            <a:solidFill>
              <a:srgbClr val="92D050"/>
            </a:solidFill>
          </a:ln>
          <a:effectLst>
            <a:glow rad="228600">
              <a:schemeClr val="accent3">
                <a:satMod val="175000"/>
                <a:alpha val="40000"/>
              </a:schemeClr>
            </a:glo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s-CO" sz="2800" dirty="0"/>
              <a:t>En el 2020 y con el fin de atender la emergencia sanitaria, la Fiscalía General de la Nación fortaleció el Centro de Contacto para atender las necesidades y las solicitudes de los usuarios en medio del aislamiento obligatorio por COVID-19.  Para tal fin, se realizaron las siguientes acciones. </a:t>
            </a:r>
          </a:p>
          <a:p>
            <a:r>
              <a:rPr lang="es-CO" sz="2800" dirty="0"/>
              <a:t> </a:t>
            </a:r>
          </a:p>
        </p:txBody>
      </p:sp>
      <p:pic>
        <p:nvPicPr>
          <p:cNvPr id="8" name="Picture 2" descr="Resultado de imagen para atención virtual imagenes">
            <a:extLst>
              <a:ext uri="{FF2B5EF4-FFF2-40B4-BE49-F238E27FC236}">
                <a16:creationId xmlns:a16="http://schemas.microsoft.com/office/drawing/2014/main" id="{D0419FBE-4BEC-4679-913D-C20385520E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6542" y="615003"/>
            <a:ext cx="4385457" cy="438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14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2C7EFB2-0BA5-CF4A-BB4C-F2A396A1F6EE}"/>
              </a:ext>
            </a:extLst>
          </p:cNvPr>
          <p:cNvSpPr/>
          <p:nvPr/>
        </p:nvSpPr>
        <p:spPr>
          <a:xfrm>
            <a:off x="1510144" y="736708"/>
            <a:ext cx="9712038" cy="400110"/>
          </a:xfrm>
          <a:prstGeom prst="rect">
            <a:avLst/>
          </a:prstGeom>
        </p:spPr>
        <p:txBody>
          <a:bodyPr wrap="square">
            <a:spAutoFit/>
          </a:bodyPr>
          <a:lstStyle/>
          <a:p>
            <a:r>
              <a:rPr lang="es-CO" sz="2000" b="1" dirty="0">
                <a:solidFill>
                  <a:srgbClr val="2F308F"/>
                </a:solidFill>
                <a:latin typeface="Century Gothic" panose="020B0502020202020204" pitchFamily="34" charset="0"/>
              </a:rPr>
              <a:t>Acciones  Mejora CENTRO DE CONTACTO </a:t>
            </a:r>
          </a:p>
        </p:txBody>
      </p:sp>
      <p:sp>
        <p:nvSpPr>
          <p:cNvPr id="3" name="CuadroTexto 2">
            <a:extLst>
              <a:ext uri="{FF2B5EF4-FFF2-40B4-BE49-F238E27FC236}">
                <a16:creationId xmlns:a16="http://schemas.microsoft.com/office/drawing/2014/main" id="{4A6A1330-F00A-1D4B-9000-EDB9045829C3}"/>
              </a:ext>
            </a:extLst>
          </p:cNvPr>
          <p:cNvSpPr txBox="1"/>
          <p:nvPr/>
        </p:nvSpPr>
        <p:spPr>
          <a:xfrm>
            <a:off x="1510143" y="1551214"/>
            <a:ext cx="6882741" cy="4801314"/>
          </a:xfrm>
          <a:prstGeom prst="rect">
            <a:avLst/>
          </a:prstGeom>
          <a:solidFill>
            <a:schemeClr val="tx2">
              <a:lumMod val="20000"/>
              <a:lumOff val="80000"/>
            </a:schemeClr>
          </a:solidFill>
          <a:ln>
            <a:solidFill>
              <a:srgbClr val="92D050"/>
            </a:solidFill>
          </a:ln>
          <a:effectLst>
            <a:glow rad="63500">
              <a:schemeClr val="accent3">
                <a:satMod val="175000"/>
                <a:alpha val="40000"/>
              </a:schemeClr>
            </a:glow>
            <a:innerShdw blurRad="63500" dist="50800">
              <a:prstClr val="black">
                <a:alpha val="50000"/>
              </a:prstClr>
            </a:innerShdw>
          </a:effectLst>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b="1" dirty="0"/>
              <a:t>AUMENTO DE PERSONAL  ASIGNADO AL CENTRO DE CONTACTO</a:t>
            </a:r>
            <a:r>
              <a:rPr lang="es-CO" dirty="0"/>
              <a:t>.</a:t>
            </a:r>
          </a:p>
          <a:p>
            <a:endParaRPr lang="es-CO" dirty="0"/>
          </a:p>
          <a:p>
            <a:r>
              <a:rPr lang="es-CO" dirty="0"/>
              <a:t> Se reforzó la atención al usuario  adicionando  agentes técnicos, abogados, psicólogos e investigadores de la FGN, para un total de 63 personas atendiendo línea telefónica, chat , correo,  trámite de Fuentes, actos urgentes y violencia de género, distribuidos en turnos 7 x 24, con un promedio de 35 personas en hora pico, en  los siguientes servicios: </a:t>
            </a:r>
          </a:p>
          <a:p>
            <a:pPr marL="285750" indent="-285750">
              <a:buFont typeface="Wingdings" pitchFamily="2" charset="2"/>
              <a:buChar char="ü"/>
            </a:pPr>
            <a:endParaRPr lang="es-CO" dirty="0"/>
          </a:p>
          <a:p>
            <a:pPr marL="285750" indent="-285750">
              <a:buFont typeface="Wingdings" pitchFamily="2" charset="2"/>
              <a:buChar char="ü"/>
            </a:pPr>
            <a:r>
              <a:rPr lang="es-CO" dirty="0"/>
              <a:t>INTERPOSICION DE DENUNCIAS</a:t>
            </a:r>
          </a:p>
          <a:p>
            <a:pPr marL="285750" indent="-285750">
              <a:buFont typeface="Wingdings" pitchFamily="2" charset="2"/>
              <a:buChar char="ü"/>
            </a:pPr>
            <a:r>
              <a:rPr lang="es-CO" dirty="0"/>
              <a:t>DENUNCIAS ANÓNIMAS Y REPORTES DE VIOLENCIA INTRFAMILIAR, SEXUAL O DE GÉNERO</a:t>
            </a:r>
          </a:p>
          <a:p>
            <a:pPr marL="285750" indent="-285750">
              <a:buFont typeface="Wingdings" pitchFamily="2" charset="2"/>
              <a:buChar char="ü"/>
            </a:pPr>
            <a:r>
              <a:rPr lang="es-CO" dirty="0"/>
              <a:t>REPORTE DE HECHOS DE CORRUPCIÓN</a:t>
            </a:r>
          </a:p>
          <a:p>
            <a:pPr marL="285750" indent="-285750">
              <a:buFont typeface="Wingdings" pitchFamily="2" charset="2"/>
              <a:buChar char="ü"/>
            </a:pPr>
            <a:r>
              <a:rPr lang="es-CO" dirty="0"/>
              <a:t>ORIENTACION E INFORMACIÓN</a:t>
            </a:r>
          </a:p>
          <a:p>
            <a:pPr marL="285750" indent="-285750">
              <a:buFont typeface="Wingdings" pitchFamily="2" charset="2"/>
              <a:buChar char="ü"/>
            </a:pPr>
            <a:r>
              <a:rPr lang="es-CO" dirty="0"/>
              <a:t>CONSULTA DE CASOS </a:t>
            </a:r>
          </a:p>
          <a:p>
            <a:pPr marL="285750" indent="-285750">
              <a:buFont typeface="Wingdings" pitchFamily="2" charset="2"/>
              <a:buChar char="ü"/>
            </a:pPr>
            <a:r>
              <a:rPr lang="es-CO" dirty="0"/>
              <a:t>PQRS</a:t>
            </a:r>
          </a:p>
          <a:p>
            <a:pPr marL="285750" indent="-285750">
              <a:buFont typeface="Wingdings" pitchFamily="2" charset="2"/>
              <a:buChar char="ü"/>
            </a:pPr>
            <a:r>
              <a:rPr lang="es-CO" dirty="0"/>
              <a:t>ATENCION A VÍCTIMAS DE CONFLICTO ARMADO </a:t>
            </a:r>
          </a:p>
          <a:p>
            <a:endParaRPr lang="es-CO" dirty="0"/>
          </a:p>
        </p:txBody>
      </p:sp>
      <p:pic>
        <p:nvPicPr>
          <p:cNvPr id="10" name="9 Imagen" descr="Pin en Focus On Services Méxic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7302" y="736707"/>
            <a:ext cx="2689270" cy="4611669"/>
          </a:xfrm>
          <a:prstGeom prst="rect">
            <a:avLst/>
          </a:prstGeom>
          <a:noFill/>
          <a:ln>
            <a:noFill/>
          </a:ln>
        </p:spPr>
      </p:pic>
    </p:spTree>
    <p:extLst>
      <p:ext uri="{BB962C8B-B14F-4D97-AF65-F5344CB8AC3E}">
        <p14:creationId xmlns:p14="http://schemas.microsoft.com/office/powerpoint/2010/main" val="3474990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2C7EFB2-0BA5-CF4A-BB4C-F2A396A1F6EE}"/>
              </a:ext>
            </a:extLst>
          </p:cNvPr>
          <p:cNvSpPr/>
          <p:nvPr/>
        </p:nvSpPr>
        <p:spPr>
          <a:xfrm>
            <a:off x="1510144" y="736708"/>
            <a:ext cx="8534608" cy="523220"/>
          </a:xfrm>
          <a:prstGeom prst="rect">
            <a:avLst/>
          </a:prstGeom>
        </p:spPr>
        <p:txBody>
          <a:bodyPr wrap="square">
            <a:spAutoFit/>
          </a:bodyPr>
          <a:lstStyle/>
          <a:p>
            <a:r>
              <a:rPr lang="es-CO" sz="2800" b="1" dirty="0">
                <a:solidFill>
                  <a:srgbClr val="2F308F"/>
                </a:solidFill>
                <a:latin typeface="Century Gothic" panose="020B0502020202020204" pitchFamily="34" charset="0"/>
              </a:rPr>
              <a:t>Acciones de Mejora CENTRO DE CONTACTO </a:t>
            </a:r>
          </a:p>
        </p:txBody>
      </p:sp>
      <p:sp>
        <p:nvSpPr>
          <p:cNvPr id="4" name="3 Rectángulo"/>
          <p:cNvSpPr/>
          <p:nvPr/>
        </p:nvSpPr>
        <p:spPr>
          <a:xfrm>
            <a:off x="1510144" y="1473425"/>
            <a:ext cx="7827690" cy="4801314"/>
          </a:xfrm>
          <a:prstGeom prst="rect">
            <a:avLst/>
          </a:prstGeom>
          <a:solidFill>
            <a:schemeClr val="tx2">
              <a:lumMod val="20000"/>
              <a:lumOff val="80000"/>
            </a:schemeClr>
          </a:solidFill>
          <a:ln>
            <a:solidFill>
              <a:srgbClr val="92D050"/>
            </a:solidFill>
          </a:ln>
          <a:effectLst>
            <a:innerShdw blurRad="63500" dist="50800" dir="18900000">
              <a:prstClr val="black">
                <a:alpha val="50000"/>
              </a:prstClr>
            </a:innerShdw>
          </a:effectLst>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wrap="square">
            <a:spAutoFit/>
          </a:bodyPr>
          <a:lstStyle/>
          <a:p>
            <a:endParaRPr lang="es-CO" dirty="0"/>
          </a:p>
          <a:p>
            <a:r>
              <a:rPr lang="es-CO" dirty="0"/>
              <a:t>La  emergencia sanitaria  obligó  al cierre de los canales presenciales de atención, lo cual generó un aumentó en 286%  de las solicitudes recibidas por el Centro de Contacto.  Fue necesario solicitar </a:t>
            </a:r>
            <a:r>
              <a:rPr lang="es-CO" b="1" dirty="0"/>
              <a:t>RECURSOS DE INVERSIÓN, LLEVAR A CABO PROCESOS DE REINGENIERÍA Y DE OPTIMIZACIÓN DE SERVICIOS, PROCESOS Y PERSONAL</a:t>
            </a:r>
            <a:r>
              <a:rPr lang="es-CO" dirty="0"/>
              <a:t>, con los siguientes resultados a diciembre del 2020: </a:t>
            </a:r>
          </a:p>
          <a:p>
            <a:endParaRPr lang="es-CO" dirty="0"/>
          </a:p>
          <a:p>
            <a:pPr marL="285750" indent="-285750">
              <a:buFont typeface="Wingdings" pitchFamily="2" charset="2"/>
              <a:buChar char="ü"/>
            </a:pPr>
            <a:r>
              <a:rPr lang="es-CO" dirty="0"/>
              <a:t>Ampliación del área de trabajo (dado el aumento del número de personal)</a:t>
            </a:r>
          </a:p>
          <a:p>
            <a:pPr marL="285750" indent="-285750">
              <a:buFont typeface="Wingdings" pitchFamily="2" charset="2"/>
              <a:buChar char="ü"/>
            </a:pPr>
            <a:r>
              <a:rPr lang="es-CO" dirty="0"/>
              <a:t>Fortalecimiento de los recursos tecnológicos (plataforma para agilizar los procesos y  los tiempos de trámite)</a:t>
            </a:r>
          </a:p>
          <a:p>
            <a:pPr marL="285750" indent="-285750">
              <a:buFont typeface="Wingdings" pitchFamily="2" charset="2"/>
              <a:buChar char="ü"/>
            </a:pPr>
            <a:r>
              <a:rPr lang="es-CO" dirty="0"/>
              <a:t> Implementación de la modalidad de agentes satélites en territorio para recepción  de denuncias de los delitos diferentes a los que recepciona el Centro de Contacto.</a:t>
            </a:r>
          </a:p>
          <a:p>
            <a:pPr marL="285750" indent="-285750">
              <a:buFont typeface="Wingdings" pitchFamily="2" charset="2"/>
              <a:buChar char="ü"/>
            </a:pPr>
            <a:r>
              <a:rPr lang="es-CO" dirty="0"/>
              <a:t>Fortalecimiento del grupo de investigadores y agentes que atienden los delitos de violencia de género .</a:t>
            </a:r>
          </a:p>
          <a:p>
            <a:pPr marL="285750" indent="-285750">
              <a:buFont typeface="Wingdings" pitchFamily="2" charset="2"/>
              <a:buChar char="ü"/>
            </a:pPr>
            <a:r>
              <a:rPr lang="es-CO" dirty="0"/>
              <a:t>Realización de capacitaciones para mejorar el  análisis de los investigadores  y agentes del Centro de Contacto de los casos recibidos. </a:t>
            </a:r>
          </a:p>
        </p:txBody>
      </p:sp>
      <p:sp>
        <p:nvSpPr>
          <p:cNvPr id="5" name="AutoShape 2" descr="Por que optimizar tus imágenes para redes socia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4" descr="Por que optimizar tus imágenes para redes social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4769" y="1483743"/>
            <a:ext cx="2741675" cy="43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832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2C7EFB2-0BA5-CF4A-BB4C-F2A396A1F6EE}"/>
              </a:ext>
            </a:extLst>
          </p:cNvPr>
          <p:cNvSpPr/>
          <p:nvPr/>
        </p:nvSpPr>
        <p:spPr>
          <a:xfrm>
            <a:off x="1510144" y="736708"/>
            <a:ext cx="8534608" cy="523220"/>
          </a:xfrm>
          <a:prstGeom prst="rect">
            <a:avLst/>
          </a:prstGeom>
        </p:spPr>
        <p:txBody>
          <a:bodyPr wrap="square">
            <a:spAutoFit/>
          </a:bodyPr>
          <a:lstStyle/>
          <a:p>
            <a:r>
              <a:rPr lang="es-CO" sz="2800" b="1" dirty="0">
                <a:solidFill>
                  <a:srgbClr val="2F308F"/>
                </a:solidFill>
                <a:latin typeface="Century Gothic" panose="020B0502020202020204" pitchFamily="34" charset="0"/>
              </a:rPr>
              <a:t>Acciones de Mejora en CENTRO DE CONTACTO </a:t>
            </a:r>
          </a:p>
        </p:txBody>
      </p:sp>
      <p:sp>
        <p:nvSpPr>
          <p:cNvPr id="4" name="3 Rectángulo"/>
          <p:cNvSpPr/>
          <p:nvPr/>
        </p:nvSpPr>
        <p:spPr>
          <a:xfrm>
            <a:off x="1997786" y="1949571"/>
            <a:ext cx="5120702" cy="3046988"/>
          </a:xfrm>
          <a:prstGeom prst="rect">
            <a:avLst/>
          </a:prstGeom>
          <a:solidFill>
            <a:schemeClr val="accent1">
              <a:lumMod val="20000"/>
              <a:lumOff val="80000"/>
            </a:schemeClr>
          </a:solidFill>
          <a:ln>
            <a:solidFill>
              <a:srgbClr val="92D050"/>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wrap="square">
            <a:spAutoFit/>
          </a:bodyPr>
          <a:lstStyle/>
          <a:p>
            <a:r>
              <a:rPr lang="es-CO" sz="3200" dirty="0"/>
              <a:t>Apertura de correos electrónicos en las 35 Seccionales de la institución  con el fin de ampliar los canales de acceso a la ciudadanía .  </a:t>
            </a:r>
          </a:p>
        </p:txBody>
      </p:sp>
      <p:pic>
        <p:nvPicPr>
          <p:cNvPr id="2050" name="Picture 2" descr="Correo Electronico - Claudia Herramientas de Inter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1658" y="1246153"/>
            <a:ext cx="3208727" cy="4119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514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2C7EFB2-0BA5-CF4A-BB4C-F2A396A1F6EE}"/>
              </a:ext>
            </a:extLst>
          </p:cNvPr>
          <p:cNvSpPr/>
          <p:nvPr/>
        </p:nvSpPr>
        <p:spPr>
          <a:xfrm>
            <a:off x="1510144" y="736708"/>
            <a:ext cx="8534608" cy="523220"/>
          </a:xfrm>
          <a:prstGeom prst="rect">
            <a:avLst/>
          </a:prstGeom>
        </p:spPr>
        <p:txBody>
          <a:bodyPr wrap="square">
            <a:spAutoFit/>
          </a:bodyPr>
          <a:lstStyle/>
          <a:p>
            <a:r>
              <a:rPr lang="es-CO" sz="2800" b="1" dirty="0">
                <a:solidFill>
                  <a:srgbClr val="2F308F"/>
                </a:solidFill>
                <a:latin typeface="Century Gothic" panose="020B0502020202020204" pitchFamily="34" charset="0"/>
              </a:rPr>
              <a:t>Acciones de Mejora  CANAL PRESENCIAL </a:t>
            </a:r>
          </a:p>
        </p:txBody>
      </p:sp>
      <p:sp>
        <p:nvSpPr>
          <p:cNvPr id="3" name="2 Rectángulo"/>
          <p:cNvSpPr/>
          <p:nvPr/>
        </p:nvSpPr>
        <p:spPr>
          <a:xfrm>
            <a:off x="1613663" y="1708030"/>
            <a:ext cx="6788466" cy="4832092"/>
          </a:xfrm>
          <a:prstGeom prst="rect">
            <a:avLst/>
          </a:prstGeom>
          <a:solidFill>
            <a:schemeClr val="accent3">
              <a:lumMod val="20000"/>
              <a:lumOff val="80000"/>
            </a:schemeClr>
          </a:solidFill>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CO" sz="2800" dirty="0"/>
              <a:t>A partir de la declaratoria de la Emergencia sanitaria por SARS -2 COVID-19 decretada por el Gobierno Nacional, la Fiscalía General de la Nación elaboró una estrategia de apertura por fases para la atención presencial de recepción de denuncias en los Centros de Atención de la Fiscalía CAF, la cual consiste en un agendamiento de cita previa a través del Centro de Contacto, y con  el cumplimiento de los protocolos de bioseguridad establecidos.</a:t>
            </a:r>
          </a:p>
        </p:txBody>
      </p:sp>
      <p:pic>
        <p:nvPicPr>
          <p:cNvPr id="1026" name="Picture 2" descr="Protocolos de bioseguridad para las empresas - Way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4438" y="805720"/>
            <a:ext cx="3427562" cy="4980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1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2C7EFB2-0BA5-CF4A-BB4C-F2A396A1F6EE}"/>
              </a:ext>
            </a:extLst>
          </p:cNvPr>
          <p:cNvSpPr/>
          <p:nvPr/>
        </p:nvSpPr>
        <p:spPr>
          <a:xfrm>
            <a:off x="1510144" y="736708"/>
            <a:ext cx="8534608" cy="523220"/>
          </a:xfrm>
          <a:prstGeom prst="rect">
            <a:avLst/>
          </a:prstGeom>
        </p:spPr>
        <p:txBody>
          <a:bodyPr wrap="square">
            <a:spAutoFit/>
          </a:bodyPr>
          <a:lstStyle/>
          <a:p>
            <a:r>
              <a:rPr lang="es-CO" sz="2800" b="1" dirty="0">
                <a:solidFill>
                  <a:srgbClr val="2F308F"/>
                </a:solidFill>
                <a:latin typeface="Century Gothic" panose="020B0502020202020204" pitchFamily="34" charset="0"/>
              </a:rPr>
              <a:t>Acciones de Mejora en CANAL PRESENCIAL </a:t>
            </a:r>
          </a:p>
        </p:txBody>
      </p:sp>
      <p:sp>
        <p:nvSpPr>
          <p:cNvPr id="3" name="2 Rectángulo"/>
          <p:cNvSpPr/>
          <p:nvPr/>
        </p:nvSpPr>
        <p:spPr>
          <a:xfrm>
            <a:off x="1510143" y="1604512"/>
            <a:ext cx="10170023" cy="2246769"/>
          </a:xfrm>
          <a:prstGeom prst="rect">
            <a:avLst/>
          </a:prstGeom>
          <a:solidFill>
            <a:schemeClr val="accent3">
              <a:lumMod val="20000"/>
              <a:lumOff val="80000"/>
            </a:schemeClr>
          </a:solidFill>
          <a:ln w="12700">
            <a:solidFill>
              <a:schemeClr val="tx1"/>
            </a:solid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p:spPr>
        <p:txBody>
          <a:bodyPr wrap="square">
            <a:spAutoFit/>
          </a:bodyPr>
          <a:lstStyle/>
          <a:p>
            <a:pPr algn="just"/>
            <a:r>
              <a:rPr lang="es-CO" sz="2800" dirty="0"/>
              <a:t>En el mes de noviembre 2020 se inició  la implementación  de dicha estrategia y se realizó una prueba piloto en las seccionales Quindío y Cesar, con los siguientes turnos agendados para recepción de denuncia física en dicho mes. </a:t>
            </a:r>
          </a:p>
          <a:p>
            <a:endParaRPr lang="es-CO"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428" y="4334618"/>
            <a:ext cx="8074324" cy="2018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932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2C7EFB2-0BA5-CF4A-BB4C-F2A396A1F6EE}"/>
              </a:ext>
            </a:extLst>
          </p:cNvPr>
          <p:cNvSpPr/>
          <p:nvPr/>
        </p:nvSpPr>
        <p:spPr>
          <a:xfrm>
            <a:off x="1510144" y="736708"/>
            <a:ext cx="8534608" cy="523220"/>
          </a:xfrm>
          <a:prstGeom prst="rect">
            <a:avLst/>
          </a:prstGeom>
        </p:spPr>
        <p:txBody>
          <a:bodyPr wrap="square">
            <a:spAutoFit/>
          </a:bodyPr>
          <a:lstStyle/>
          <a:p>
            <a:r>
              <a:rPr lang="es-CO" sz="2800" b="1" dirty="0">
                <a:solidFill>
                  <a:srgbClr val="2F308F"/>
                </a:solidFill>
                <a:latin typeface="Century Gothic" panose="020B0502020202020204" pitchFamily="34" charset="0"/>
              </a:rPr>
              <a:t>Acciones de Mejora en CANAL PRESENCIAL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1966" y="2844325"/>
            <a:ext cx="4015482" cy="334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6089" y="2863263"/>
            <a:ext cx="4199848" cy="3327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761966" y="1552755"/>
            <a:ext cx="8282786" cy="1200329"/>
          </a:xfrm>
          <a:prstGeom prst="rect">
            <a:avLst/>
          </a:prstGeom>
        </p:spPr>
        <p:txBody>
          <a:bodyPr wrap="square">
            <a:spAutoFit/>
          </a:bodyPr>
          <a:lstStyle/>
          <a:p>
            <a:pPr algn="ctr"/>
            <a:r>
              <a:rPr lang="es-CO" sz="2400" b="1" dirty="0"/>
              <a:t>RESULTADOS TIEMPO PROMEDIO DE ATENCIÓN POR ORIENTADOR Y RECEPTOR EN EL MES DE NOVIEMBRE  PRUEBA PILOTO</a:t>
            </a:r>
          </a:p>
        </p:txBody>
      </p:sp>
    </p:spTree>
    <p:extLst>
      <p:ext uri="{BB962C8B-B14F-4D97-AF65-F5344CB8AC3E}">
        <p14:creationId xmlns:p14="http://schemas.microsoft.com/office/powerpoint/2010/main" val="54668725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10263</TotalTime>
  <Words>860</Words>
  <Application>Microsoft Office PowerPoint</Application>
  <PresentationFormat>Panorámica</PresentationFormat>
  <Paragraphs>48</Paragraphs>
  <Slides>13</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Calibri</vt:lpstr>
      <vt:lpstr>Calibri Light</vt:lpstr>
      <vt:lpstr>Century Gothic</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Luis Cubillos Delgado</dc:creator>
  <cp:lastModifiedBy>Maria Enet Alvarez Manrique</cp:lastModifiedBy>
  <cp:revision>125</cp:revision>
  <dcterms:created xsi:type="dcterms:W3CDTF">2020-02-19T16:39:42Z</dcterms:created>
  <dcterms:modified xsi:type="dcterms:W3CDTF">2020-12-15T16:14:26Z</dcterms:modified>
</cp:coreProperties>
</file>