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4" r:id="rId6"/>
    <p:sldId id="263" r:id="rId7"/>
    <p:sldId id="259" r:id="rId8"/>
    <p:sldId id="260" r:id="rId9"/>
    <p:sldId id="261" r:id="rId10"/>
    <p:sldId id="262" r:id="rId11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a1+iLx9EOum3CJVLuVK9A6G9V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26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6104f28ea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g36104f28ea3_0_5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>
          <a:extLst>
            <a:ext uri="{FF2B5EF4-FFF2-40B4-BE49-F238E27FC236}">
              <a16:creationId xmlns:a16="http://schemas.microsoft.com/office/drawing/2014/main" id="{63E9C74C-27CD-03A0-DD34-9DBE0CF0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6104f28ea3_0_34:notes">
            <a:extLst>
              <a:ext uri="{FF2B5EF4-FFF2-40B4-BE49-F238E27FC236}">
                <a16:creationId xmlns:a16="http://schemas.microsoft.com/office/drawing/2014/main" id="{B8CE0389-9910-6843-AE27-DBEACE5824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" name="Google Shape;21;g36104f28ea3_0_34:notes">
            <a:extLst>
              <a:ext uri="{FF2B5EF4-FFF2-40B4-BE49-F238E27FC236}">
                <a16:creationId xmlns:a16="http://schemas.microsoft.com/office/drawing/2014/main" id="{A8583C8A-61B3-2E70-4939-695769D76E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1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4FDAEE89-0272-47C8-74CA-780CA81D7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:notes">
            <a:extLst>
              <a:ext uri="{FF2B5EF4-FFF2-40B4-BE49-F238E27FC236}">
                <a16:creationId xmlns:a16="http://schemas.microsoft.com/office/drawing/2014/main" id="{E96435B3-46BD-1825-371D-C4824C25B7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8:notes">
            <a:extLst>
              <a:ext uri="{FF2B5EF4-FFF2-40B4-BE49-F238E27FC236}">
                <a16:creationId xmlns:a16="http://schemas.microsoft.com/office/drawing/2014/main" id="{63D894D3-525D-882C-A336-F5B9E8762A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604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8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1039e3eaa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361039e3eaa_2_2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1039e3eaa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61039e3eaa_2_4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20f2658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620f26586e_0_0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36104f28ea3_0_56"/>
          <p:cNvSpPr txBox="1"/>
          <p:nvPr/>
        </p:nvSpPr>
        <p:spPr>
          <a:xfrm>
            <a:off x="578575" y="955325"/>
            <a:ext cx="8426100" cy="124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419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Brigadas de Justicia Restaurativa</a:t>
            </a:r>
            <a:endParaRPr sz="22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" name="Google Shape;16;g36104f28ea3_0_56"/>
          <p:cNvCxnSpPr/>
          <p:nvPr/>
        </p:nvCxnSpPr>
        <p:spPr>
          <a:xfrm rot="10800000">
            <a:off x="703885" y="1413772"/>
            <a:ext cx="2233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g36104f28ea3_0_56"/>
          <p:cNvSpPr txBox="1"/>
          <p:nvPr/>
        </p:nvSpPr>
        <p:spPr>
          <a:xfrm>
            <a:off x="703885" y="1463849"/>
            <a:ext cx="4909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419" sz="1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s-419"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elegada para la Seguridad Territorial</a:t>
            </a:r>
            <a:endParaRPr sz="13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g36104f28ea3_0_56"/>
          <p:cNvSpPr txBox="1"/>
          <p:nvPr/>
        </p:nvSpPr>
        <p:spPr>
          <a:xfrm>
            <a:off x="792375" y="2279250"/>
            <a:ext cx="4017000" cy="74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419" sz="3000" b="1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Diciembre 2025</a:t>
            </a:r>
            <a:endParaRPr sz="2900" b="1" dirty="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>
          <a:extLst>
            <a:ext uri="{FF2B5EF4-FFF2-40B4-BE49-F238E27FC236}">
              <a16:creationId xmlns:a16="http://schemas.microsoft.com/office/drawing/2014/main" id="{E2EEA38F-D749-899B-A93D-ACE4BE1BA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6104f28ea3_0_34">
            <a:extLst>
              <a:ext uri="{FF2B5EF4-FFF2-40B4-BE49-F238E27FC236}">
                <a16:creationId xmlns:a16="http://schemas.microsoft.com/office/drawing/2014/main" id="{EFA3D116-76B0-6091-35E7-9D3431CAEA6E}"/>
              </a:ext>
            </a:extLst>
          </p:cNvPr>
          <p:cNvSpPr txBox="1"/>
          <p:nvPr/>
        </p:nvSpPr>
        <p:spPr>
          <a:xfrm>
            <a:off x="3152878" y="1211189"/>
            <a:ext cx="2357688" cy="59500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800"/>
              </a:spcAft>
              <a:buSzPts val="1400"/>
            </a:pPr>
            <a:r>
              <a:rPr lang="es-CO" sz="2000" b="1" i="1" dirty="0">
                <a:solidFill>
                  <a:srgbClr val="098F47"/>
                </a:solidFill>
                <a:latin typeface="Roboto"/>
                <a:ea typeface="Roboto"/>
                <a:cs typeface="Roboto"/>
                <a:sym typeface="Roboto"/>
              </a:rPr>
              <a:t>Diciembre 2025</a:t>
            </a:r>
            <a:endParaRPr lang="es-419" sz="2000" b="1" i="0" u="none" strike="noStrike" cap="none" dirty="0">
              <a:solidFill>
                <a:srgbClr val="38761D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3" name="Google Shape;23;g36104f28ea3_0_34">
            <a:extLst>
              <a:ext uri="{FF2B5EF4-FFF2-40B4-BE49-F238E27FC236}">
                <a16:creationId xmlns:a16="http://schemas.microsoft.com/office/drawing/2014/main" id="{EB210062-FEEF-84AD-A618-F5887BED4F2D}"/>
              </a:ext>
            </a:extLst>
          </p:cNvPr>
          <p:cNvSpPr txBox="1"/>
          <p:nvPr/>
        </p:nvSpPr>
        <p:spPr>
          <a:xfrm>
            <a:off x="1744675" y="148635"/>
            <a:ext cx="6933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200"/>
            </a:pPr>
            <a:r>
              <a:rPr lang="es-419" sz="2200" b="1" dirty="0">
                <a:solidFill>
                  <a:srgbClr val="00385F"/>
                </a:solidFill>
                <a:latin typeface="Montserrat"/>
                <a:ea typeface="Montserrat"/>
                <a:cs typeface="Montserrat"/>
                <a:sym typeface="Montserrat"/>
              </a:rPr>
              <a:t>Justicia Restaurativa</a:t>
            </a:r>
            <a:endParaRPr sz="2200" b="1" i="0" u="none" strike="noStrike" cap="none" dirty="0">
              <a:solidFill>
                <a:srgbClr val="0038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24;g36104f28ea3_0_34">
            <a:extLst>
              <a:ext uri="{FF2B5EF4-FFF2-40B4-BE49-F238E27FC236}">
                <a16:creationId xmlns:a16="http://schemas.microsoft.com/office/drawing/2014/main" id="{94654916-33AA-090E-7253-5A25BF0F2365}"/>
              </a:ext>
            </a:extLst>
          </p:cNvPr>
          <p:cNvSpPr txBox="1"/>
          <p:nvPr/>
        </p:nvSpPr>
        <p:spPr>
          <a:xfrm>
            <a:off x="1762880" y="464062"/>
            <a:ext cx="6057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dirty="0">
                <a:solidFill>
                  <a:srgbClr val="017B8F"/>
                </a:solidFill>
                <a:latin typeface="Montserrat"/>
                <a:ea typeface="Montserrat"/>
                <a:cs typeface="Montserrat"/>
                <a:sym typeface="Montserrat"/>
              </a:rPr>
              <a:t>Delegada para la Seguridad Territorial</a:t>
            </a:r>
            <a:endParaRPr sz="1800" b="0" i="0" u="none" strike="noStrike" cap="none" dirty="0">
              <a:solidFill>
                <a:srgbClr val="017B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g36104f28ea3_0_34">
            <a:extLst>
              <a:ext uri="{FF2B5EF4-FFF2-40B4-BE49-F238E27FC236}">
                <a16:creationId xmlns:a16="http://schemas.microsoft.com/office/drawing/2014/main" id="{4CEEAEC7-A9AC-AA16-1F43-7926A2A6B6F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7314" y="1324582"/>
            <a:ext cx="625437" cy="431700"/>
          </a:xfrm>
          <a:prstGeom prst="rect">
            <a:avLst/>
          </a:prstGeom>
          <a:noFill/>
          <a:ln>
            <a:solidFill>
              <a:srgbClr val="098F47"/>
            </a:solidFill>
          </a:ln>
        </p:spPr>
      </p:pic>
      <p:sp>
        <p:nvSpPr>
          <p:cNvPr id="30" name="Google Shape;30;g36104f28ea3_0_34">
            <a:extLst>
              <a:ext uri="{FF2B5EF4-FFF2-40B4-BE49-F238E27FC236}">
                <a16:creationId xmlns:a16="http://schemas.microsoft.com/office/drawing/2014/main" id="{EF38974C-0019-BA41-1EB4-C46C5F9018CF}"/>
              </a:ext>
            </a:extLst>
          </p:cNvPr>
          <p:cNvSpPr txBox="1"/>
          <p:nvPr/>
        </p:nvSpPr>
        <p:spPr>
          <a:xfrm>
            <a:off x="1765830" y="4230699"/>
            <a:ext cx="5799269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1050" i="1" dirty="0">
                <a:solidFill>
                  <a:schemeClr val="accent1">
                    <a:lumMod val="49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Un compromiso de la Fiscalía General de la Nación con mecanismos alternativos de solución de conflictos para promover el diálogo y acercar la justicia a la ciudadanía. </a:t>
            </a:r>
            <a:endParaRPr lang="es-ES" sz="1050" i="1" dirty="0">
              <a:solidFill>
                <a:schemeClr val="accent1">
                  <a:lumMod val="49000"/>
                </a:schemeClr>
              </a:solidFill>
              <a:latin typeface="Roboto"/>
            </a:endParaRPr>
          </a:p>
        </p:txBody>
      </p:sp>
      <p:graphicFrame>
        <p:nvGraphicFramePr>
          <p:cNvPr id="5" name="Tabla 4" descr="En la imagen La Fiscalía General de la Nación presenta información de las conciliaciones, principios de oportunidad con aceptación,  mediaciones, víctimas objeto de reparación integral y traslados de escritos de acusación.">
            <a:extLst>
              <a:ext uri="{FF2B5EF4-FFF2-40B4-BE49-F238E27FC236}">
                <a16:creationId xmlns:a16="http://schemas.microsoft.com/office/drawing/2014/main" id="{8E42529C-373B-2541-6423-1E25CF40C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16731"/>
              </p:ext>
            </p:extLst>
          </p:nvPr>
        </p:nvGraphicFramePr>
        <p:xfrm>
          <a:off x="2107766" y="2235013"/>
          <a:ext cx="6014458" cy="14585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2985">
                  <a:extLst>
                    <a:ext uri="{9D8B030D-6E8A-4147-A177-3AD203B41FA5}">
                      <a16:colId xmlns:a16="http://schemas.microsoft.com/office/drawing/2014/main" val="377383062"/>
                    </a:ext>
                  </a:extLst>
                </a:gridCol>
                <a:gridCol w="5191473">
                  <a:extLst>
                    <a:ext uri="{9D8B030D-6E8A-4147-A177-3AD203B41FA5}">
                      <a16:colId xmlns:a16="http://schemas.microsoft.com/office/drawing/2014/main" val="2478741487"/>
                    </a:ext>
                  </a:extLst>
                </a:gridCol>
              </a:tblGrid>
              <a:tr h="372717">
                <a:tc>
                  <a:txBody>
                    <a:bodyPr/>
                    <a:lstStyle/>
                    <a:p>
                      <a:pPr marR="0" lvl="0" algn="r" rtl="0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rgbClr val="0D5CDF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139</a:t>
                      </a:r>
                    </a:p>
                  </a:txBody>
                  <a:tcPr>
                    <a:lnL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600" b="0" i="0" u="none" strike="noStrike" dirty="0">
                          <a:solidFill>
                            <a:srgbClr val="0D5CDF"/>
                          </a:solidFill>
                          <a:effectLst/>
                          <a:latin typeface="Arial"/>
                        </a:rPr>
                        <a:t>CONCILIACIONES</a:t>
                      </a:r>
                      <a:endParaRPr lang="es-E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59385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R="0" lvl="0" algn="r" rtl="0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rgbClr val="0D5CDF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72</a:t>
                      </a:r>
                    </a:p>
                  </a:txBody>
                  <a:tcPr>
                    <a:lnL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600" b="0" i="0" u="none" strike="noStrike" dirty="0">
                          <a:solidFill>
                            <a:srgbClr val="0D5CDF"/>
                          </a:solidFill>
                          <a:effectLst/>
                          <a:latin typeface="Arial"/>
                        </a:rPr>
                        <a:t>PRINCIPIOS DE OPORTUNIDAD CON ACEPTACIÓN</a:t>
                      </a:r>
                      <a:endParaRPr lang="es-E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95191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R="0" lvl="0" algn="r" rtl="0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rgbClr val="0D5CDF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24</a:t>
                      </a:r>
                    </a:p>
                  </a:txBody>
                  <a:tcPr>
                    <a:lnL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600" b="0" i="0" u="none" strike="noStrike" dirty="0">
                          <a:solidFill>
                            <a:srgbClr val="0D5CDF"/>
                          </a:solidFill>
                          <a:effectLst/>
                          <a:latin typeface="Arial"/>
                        </a:rPr>
                        <a:t>MEDIACIONES</a:t>
                      </a:r>
                      <a:endParaRPr lang="es-E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0426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R="0" lvl="0" algn="r" rtl="0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rgbClr val="0D5CDF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30</a:t>
                      </a:r>
                    </a:p>
                  </a:txBody>
                  <a:tcPr>
                    <a:lnL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600" b="0" i="0" u="none" strike="noStrike" dirty="0">
                          <a:solidFill>
                            <a:srgbClr val="0D5CDF"/>
                          </a:solidFill>
                          <a:effectLst/>
                          <a:latin typeface="Arial"/>
                        </a:rPr>
                        <a:t>TRASLADOS DE ESCRITOS DE ACUSACION</a:t>
                      </a:r>
                      <a:endParaRPr lang="es-ES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7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91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96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0696061A-F054-5E24-1073-A2834A0B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>
            <a:extLst>
              <a:ext uri="{FF2B5EF4-FFF2-40B4-BE49-F238E27FC236}">
                <a16:creationId xmlns:a16="http://schemas.microsoft.com/office/drawing/2014/main" id="{49F8B921-EE4F-C256-0742-C177CABAC936}"/>
              </a:ext>
            </a:extLst>
          </p:cNvPr>
          <p:cNvSpPr txBox="1"/>
          <p:nvPr/>
        </p:nvSpPr>
        <p:spPr>
          <a:xfrm>
            <a:off x="1756950" y="410125"/>
            <a:ext cx="6057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>
                <a:solidFill>
                  <a:srgbClr val="017B8F"/>
                </a:solidFill>
                <a:latin typeface="Montserrat"/>
                <a:ea typeface="Montserrat"/>
                <a:cs typeface="Montserrat"/>
                <a:sym typeface="Montserrat"/>
              </a:rPr>
              <a:t>Delegada para la Seguridad Territorial</a:t>
            </a:r>
            <a:endParaRPr sz="1800" b="0" i="0" u="none" strike="noStrike" cap="none">
              <a:solidFill>
                <a:srgbClr val="017B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40;g36104f28ea3_0_0">
            <a:extLst>
              <a:ext uri="{FF2B5EF4-FFF2-40B4-BE49-F238E27FC236}">
                <a16:creationId xmlns:a16="http://schemas.microsoft.com/office/drawing/2014/main" id="{F01FAB8F-C200-A79B-507E-F4231228A0C4}"/>
              </a:ext>
            </a:extLst>
          </p:cNvPr>
          <p:cNvSpPr txBox="1"/>
          <p:nvPr/>
        </p:nvSpPr>
        <p:spPr>
          <a:xfrm>
            <a:off x="4181168" y="1067446"/>
            <a:ext cx="1696064" cy="892522"/>
          </a:xfrm>
          <a:prstGeom prst="rect">
            <a:avLst/>
          </a:prstGeom>
          <a:noFill/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s-CO" sz="1000" b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Diciembre</a:t>
            </a:r>
          </a:p>
          <a:p>
            <a:pPr>
              <a:buClr>
                <a:schemeClr val="dk1"/>
              </a:buClr>
              <a:buSzPts val="1400"/>
            </a:pPr>
            <a:endParaRPr lang="es-CO" sz="1200" b="1" dirty="0">
              <a:solidFill>
                <a:schemeClr val="accent5"/>
              </a:solidFill>
              <a:latin typeface="Roboto"/>
              <a:ea typeface="Roboto"/>
              <a:cs typeface="Roboto"/>
            </a:endParaRPr>
          </a:p>
          <a:p>
            <a:pPr>
              <a:buSzPts val="1400"/>
            </a:pPr>
            <a:r>
              <a:rPr lang="es-CO" sz="12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139 Conciliaciones</a:t>
            </a:r>
            <a:endParaRPr lang="es-CO" sz="1200" b="1" dirty="0">
              <a:solidFill>
                <a:schemeClr val="accent5"/>
              </a:solidFill>
              <a:latin typeface="Roboto"/>
              <a:ea typeface="Roboto"/>
              <a:cs typeface="Roboto"/>
            </a:endParaRPr>
          </a:p>
          <a:p>
            <a:pPr>
              <a:buSzPts val="1400"/>
            </a:pPr>
            <a:r>
              <a:rPr lang="es-CO" sz="1200" b="1" dirty="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  46 Desistimientos</a:t>
            </a:r>
          </a:p>
        </p:txBody>
      </p:sp>
      <p:sp>
        <p:nvSpPr>
          <p:cNvPr id="7" name="Google Shape;42;g36104f28ea3_0_0">
            <a:extLst>
              <a:ext uri="{FF2B5EF4-FFF2-40B4-BE49-F238E27FC236}">
                <a16:creationId xmlns:a16="http://schemas.microsoft.com/office/drawing/2014/main" id="{A31BFBA5-46F9-EBF7-05AD-33ABEFB3A799}"/>
              </a:ext>
            </a:extLst>
          </p:cNvPr>
          <p:cNvSpPr txBox="1"/>
          <p:nvPr/>
        </p:nvSpPr>
        <p:spPr>
          <a:xfrm>
            <a:off x="1788113" y="1067446"/>
            <a:ext cx="1933097" cy="156963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CO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Delitos</a:t>
            </a:r>
            <a:endParaRPr lang="es-ES" sz="1000" b="1" dirty="0">
              <a:solidFill>
                <a:schemeClr val="dk1"/>
              </a:solidFill>
            </a:endParaRPr>
          </a:p>
          <a:p>
            <a:endParaRPr lang="es-CO" sz="800" b="1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r>
              <a:rPr lang="es-CO" sz="8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Abuso de confianza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r>
              <a:rPr lang="es-CO" sz="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Daño en bien ajeno</a:t>
            </a:r>
            <a:endParaRPr lang="es-419" sz="8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r>
              <a:rPr lang="es-CO" sz="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Estafa</a:t>
            </a:r>
            <a:endParaRPr lang="es-CO" sz="8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r>
              <a:rPr lang="es-CO" sz="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Hurto</a:t>
            </a:r>
            <a:endParaRPr lang="es-CO" sz="8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lnSpc>
                <a:spcPct val="100000"/>
              </a:lnSpc>
              <a:buNone/>
            </a:pPr>
            <a:r>
              <a:rPr lang="es-CO" sz="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Injuria y calumnia</a:t>
            </a:r>
            <a:endParaRPr lang="es-CO" sz="8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r>
              <a:rPr lang="es-CO" sz="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Inasistencia alimentaria</a:t>
            </a:r>
            <a:endParaRPr lang="es-419" sz="8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r>
              <a:rPr lang="es-CO" sz="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Lesiones Art. 111 C.P.</a:t>
            </a:r>
            <a:endParaRPr lang="es-419" sz="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CO" sz="8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Lesiones dolosas</a:t>
            </a:r>
          </a:p>
          <a:p>
            <a:pPr marL="0" lvl="0" indent="0" algn="l">
              <a:lnSpc>
                <a:spcPct val="100000"/>
              </a:lnSpc>
              <a:buNone/>
            </a:pPr>
            <a:r>
              <a:rPr lang="es-CO" sz="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Querellables</a:t>
            </a:r>
            <a:endParaRPr lang="es-CO" sz="8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5" name="Google Shape;37;g36104f28ea3_0_0">
            <a:extLst>
              <a:ext uri="{FF2B5EF4-FFF2-40B4-BE49-F238E27FC236}">
                <a16:creationId xmlns:a16="http://schemas.microsoft.com/office/drawing/2014/main" id="{61EC6C8F-58D4-C316-198F-1627D8121B81}"/>
              </a:ext>
            </a:extLst>
          </p:cNvPr>
          <p:cNvSpPr txBox="1"/>
          <p:nvPr/>
        </p:nvSpPr>
        <p:spPr>
          <a:xfrm>
            <a:off x="1756950" y="88645"/>
            <a:ext cx="6933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419" sz="2200" b="1" dirty="0">
                <a:solidFill>
                  <a:srgbClr val="00385F"/>
                </a:solidFill>
                <a:latin typeface="Montserrat"/>
                <a:ea typeface="Montserrat"/>
                <a:cs typeface="Montserrat"/>
                <a:sym typeface="Montserrat"/>
              </a:rPr>
              <a:t>Conciliación</a:t>
            </a:r>
            <a:endParaRPr sz="2200" b="1" i="0" u="none" strike="noStrike" cap="none" dirty="0">
              <a:solidFill>
                <a:srgbClr val="0038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44;g36104f28ea3_0_0">
            <a:extLst>
              <a:ext uri="{FF2B5EF4-FFF2-40B4-BE49-F238E27FC236}">
                <a16:creationId xmlns:a16="http://schemas.microsoft.com/office/drawing/2014/main" id="{9A90F058-1325-7DB3-A575-AE4437C49DAE}"/>
              </a:ext>
            </a:extLst>
          </p:cNvPr>
          <p:cNvSpPr txBox="1"/>
          <p:nvPr/>
        </p:nvSpPr>
        <p:spPr>
          <a:xfrm rot="8311">
            <a:off x="6370291" y="3534730"/>
            <a:ext cx="268894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419" sz="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Fotografía: Mapa de Colombia con la ubicación Geográfica (ciudades y municipios) donde se realizaron Conciliaciones</a:t>
            </a:r>
            <a:endParaRPr sz="600" dirty="0">
              <a:solidFill>
                <a:schemeClr val="dk2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67FA09-F095-960F-C93F-E769354BB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07205"/>
              </p:ext>
            </p:extLst>
          </p:nvPr>
        </p:nvGraphicFramePr>
        <p:xfrm>
          <a:off x="1791225" y="2710578"/>
          <a:ext cx="2019300" cy="2105025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138393644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DEPARTAMENTO/CIUDAD/MUNICIPIO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092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Amazonas, Leticia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709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Caldas, Manizales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036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Caquetá, Florencia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790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Casanare, San Luis de Palenque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239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Casanare, Trinidad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845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Córdoba, Monteria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59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Guainía, Inírida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211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Guaviare, San José del Guaviare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6121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Meta, Villavicencio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9604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Putumayo, Villagarzón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180612"/>
                  </a:ext>
                </a:extLst>
              </a:tr>
            </a:tbl>
          </a:graphicData>
        </a:graphic>
      </p:graphicFrame>
      <p:pic>
        <p:nvPicPr>
          <p:cNvPr id="8" name="Imagen 7" descr="En la foto se observa un afiche con la invitación a la ciudadanía a la Brigada de Justicia Restaurativa convocada por la Fiscalía General de la Nación Seccional Casanare para el día 2 de diciembre de 2025 en los municipios de Trinidad y San Luis de Palenque (Casanare).&#10;">
            <a:extLst>
              <a:ext uri="{FF2B5EF4-FFF2-40B4-BE49-F238E27FC236}">
                <a16:creationId xmlns:a16="http://schemas.microsoft.com/office/drawing/2014/main" id="{700D1CA2-D5EF-68AF-F785-19BAE139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54" y="2167351"/>
            <a:ext cx="1835726" cy="247704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587FA07-8594-5406-3DF4-8A3A1AAB59EE}"/>
              </a:ext>
            </a:extLst>
          </p:cNvPr>
          <p:cNvSpPr txBox="1"/>
          <p:nvPr/>
        </p:nvSpPr>
        <p:spPr>
          <a:xfrm>
            <a:off x="4181168" y="4644393"/>
            <a:ext cx="21110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00" dirty="0"/>
              <a:t>Fotografía: Invitación a Brigada de Justicia Restaurativa convocada por la Fiscalía General de la Nación Seccional Casanare los municipios de Trinidad y San Luis de Palenque (Casanare)</a:t>
            </a:r>
          </a:p>
        </p:txBody>
      </p:sp>
      <p:pic>
        <p:nvPicPr>
          <p:cNvPr id="9" name="Imagen 8" descr="Imagen del Mapa de Colombia con la marcación geográfica de la localización de ciudades y municipios donde se realizaron Conciliaciones&#10;">
            <a:extLst>
              <a:ext uri="{FF2B5EF4-FFF2-40B4-BE49-F238E27FC236}">
                <a16:creationId xmlns:a16="http://schemas.microsoft.com/office/drawing/2014/main" id="{7213B55E-DBCD-ED6B-ECD0-88AAC6204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976" y="263169"/>
            <a:ext cx="2689352" cy="33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3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/>
        </p:nvSpPr>
        <p:spPr>
          <a:xfrm>
            <a:off x="1783450" y="79361"/>
            <a:ext cx="736055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200"/>
            </a:pPr>
            <a:r>
              <a:rPr lang="es-419" sz="2200" b="1" dirty="0">
                <a:solidFill>
                  <a:srgbClr val="00385F"/>
                </a:solidFill>
                <a:latin typeface="Montserrat"/>
                <a:ea typeface="Montserrat"/>
                <a:cs typeface="Montserrat"/>
                <a:sym typeface="Montserrat"/>
              </a:rPr>
              <a:t>Principio de Oportunidad</a:t>
            </a:r>
            <a:endParaRPr sz="2200" b="1" i="0" u="none" strike="noStrike" cap="none" dirty="0">
              <a:solidFill>
                <a:srgbClr val="0038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1756950" y="410125"/>
            <a:ext cx="6057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>
                <a:solidFill>
                  <a:srgbClr val="017B8F"/>
                </a:solidFill>
                <a:latin typeface="Montserrat"/>
                <a:ea typeface="Montserrat"/>
                <a:cs typeface="Montserrat"/>
                <a:sym typeface="Montserrat"/>
              </a:rPr>
              <a:t>Delegada para la Seguridad Territorial</a:t>
            </a:r>
            <a:endParaRPr sz="1800" b="0" i="0" u="none" strike="noStrike" cap="none">
              <a:solidFill>
                <a:srgbClr val="017B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1783451" y="2045576"/>
            <a:ext cx="1976004" cy="764282"/>
          </a:xfrm>
          <a:prstGeom prst="rect">
            <a:avLst/>
          </a:prstGeom>
          <a:noFill/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s-CO" sz="1000" b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Diciembre</a:t>
            </a:r>
            <a:endParaRPr lang="es-CO" sz="10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800"/>
              </a:spcBef>
              <a:buSzPts val="1400"/>
            </a:pPr>
            <a:r>
              <a:rPr lang="es-CO" sz="105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72 Principios de Oportunidad con Aceptación</a:t>
            </a:r>
            <a:endParaRPr lang="es-CO" sz="1050" b="1" dirty="0">
              <a:solidFill>
                <a:schemeClr val="accent5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1783450" y="1110420"/>
            <a:ext cx="1976004" cy="877133"/>
          </a:xfrm>
          <a:prstGeom prst="rect">
            <a:avLst/>
          </a:prstGeom>
          <a:noFill/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400"/>
            </a:pPr>
            <a:r>
              <a:rPr lang="es-CO" sz="9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Delitos</a:t>
            </a:r>
            <a:endParaRPr lang="es-419" sz="900" b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>
              <a:buSzPts val="1400"/>
            </a:pPr>
            <a:endParaRPr lang="es-419" sz="9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r>
              <a:rPr lang="es-CO" sz="9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Hurto</a:t>
            </a:r>
          </a:p>
          <a:p>
            <a:r>
              <a:rPr lang="es-CO" sz="9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Lesiones</a:t>
            </a:r>
          </a:p>
          <a:p>
            <a:r>
              <a:rPr lang="es-CO" sz="9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Violencia intrafamiliar</a:t>
            </a:r>
            <a:endParaRPr lang="es-CO" sz="900" dirty="0">
              <a:solidFill>
                <a:srgbClr val="FF0000"/>
              </a:solidFill>
            </a:endParaRPr>
          </a:p>
        </p:txBody>
      </p:sp>
      <p:sp>
        <p:nvSpPr>
          <p:cNvPr id="18" name="AutoShape 2" descr="Vista previa de imagen">
            <a:extLst>
              <a:ext uri="{FF2B5EF4-FFF2-40B4-BE49-F238E27FC236}">
                <a16:creationId xmlns:a16="http://schemas.microsoft.com/office/drawing/2014/main" id="{E88966A6-A152-FB86-5FCA-BCBF0DB56E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Google Shape;44;g36104f28ea3_0_0" descr="Fotografía del mapa con la ubicación Geográfica (ciudades y municipios) donde se realizaron Brigadas de Principio de Oportunidad​">
            <a:extLst>
              <a:ext uri="{FF2B5EF4-FFF2-40B4-BE49-F238E27FC236}">
                <a16:creationId xmlns:a16="http://schemas.microsoft.com/office/drawing/2014/main" id="{2EAD8083-EB37-3C09-E9FA-2ED63EEAA2A4}"/>
              </a:ext>
            </a:extLst>
          </p:cNvPr>
          <p:cNvSpPr txBox="1"/>
          <p:nvPr/>
        </p:nvSpPr>
        <p:spPr>
          <a:xfrm rot="8311">
            <a:off x="6555874" y="3271201"/>
            <a:ext cx="258817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419" sz="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Fotografía: Ubicación Geográfica (ciudades y municipios) donde se realizaron Principios de Oportunidad</a:t>
            </a:r>
            <a:endParaRPr sz="600" dirty="0">
              <a:solidFill>
                <a:schemeClr val="dk2"/>
              </a:solidFill>
            </a:endParaRPr>
          </a:p>
        </p:txBody>
      </p:sp>
      <p:sp>
        <p:nvSpPr>
          <p:cNvPr id="9" name="Google Shape;57;p8">
            <a:extLst>
              <a:ext uri="{FF2B5EF4-FFF2-40B4-BE49-F238E27FC236}">
                <a16:creationId xmlns:a16="http://schemas.microsoft.com/office/drawing/2014/main" id="{DC8F77A1-30FF-80F6-BE1A-3394E0E377BD}"/>
              </a:ext>
            </a:extLst>
          </p:cNvPr>
          <p:cNvSpPr txBox="1"/>
          <p:nvPr/>
        </p:nvSpPr>
        <p:spPr>
          <a:xfrm rot="8442">
            <a:off x="1784127" y="4554957"/>
            <a:ext cx="242762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-419" sz="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Fotografía: Usuarios participando en la Brigada de Justicia Restaurativa convocada por la Fiscalía General de la Nación - Seccional Magdalena en el municipio de Pivijay.</a:t>
            </a:r>
            <a:endParaRPr lang="es-419" sz="6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26C0A69-6CA9-C60C-4E46-4B61F35DD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53092"/>
              </p:ext>
            </p:extLst>
          </p:nvPr>
        </p:nvGraphicFramePr>
        <p:xfrm>
          <a:off x="4034945" y="1055545"/>
          <a:ext cx="2311400" cy="1800225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:a16="http://schemas.microsoft.com/office/drawing/2014/main" val="2338526927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DEPARTAMENTO/CIUDAD/MUNICIPIO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84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Caldas, Manizales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19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Magdalena, Pivijay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348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Magdalena, Santa Marta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117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Santander, Cúcuta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617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Putumayo, Mocoa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356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Putumayo, Puerto Asís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968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Putumayo, Villagarzón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464241"/>
                  </a:ext>
                </a:extLst>
              </a:tr>
            </a:tbl>
          </a:graphicData>
        </a:graphic>
      </p:graphicFrame>
      <p:pic>
        <p:nvPicPr>
          <p:cNvPr id="6" name="Imagen 5" descr="En la foto se observan los usuarios y un funcionario de la Fiscalía General de la Nación atendiendo la brigada de justicia restaurativa en las instalaciones de la Fiscalía General de la Nación - Seccional Magdalena, en el municipio de Pivijay">
            <a:extLst>
              <a:ext uri="{FF2B5EF4-FFF2-40B4-BE49-F238E27FC236}">
                <a16:creationId xmlns:a16="http://schemas.microsoft.com/office/drawing/2014/main" id="{97947281-E725-4DDF-61FD-2747CCAD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760" y="3006293"/>
            <a:ext cx="2428433" cy="1566808"/>
          </a:xfrm>
          <a:prstGeom prst="rect">
            <a:avLst/>
          </a:prstGeom>
        </p:spPr>
      </p:pic>
      <p:pic>
        <p:nvPicPr>
          <p:cNvPr id="12" name="Imagen 11" descr="En la foto se observan los usuarios y un funcionario de la Fiscalía General de la Nación atendiendo la brigada de justicia restaurativa en las instalaciones de la Fiscalía General de la Nación - Seccional Magdalena, en la ciudad de Santa Marta">
            <a:extLst>
              <a:ext uri="{FF2B5EF4-FFF2-40B4-BE49-F238E27FC236}">
                <a16:creationId xmlns:a16="http://schemas.microsoft.com/office/drawing/2014/main" id="{171172C7-169E-AB26-A6FA-176B8E9D7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953988"/>
            <a:ext cx="1440426" cy="177288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7BC2068-B9E6-A5BF-970C-C244C8DAA9FA}"/>
              </a:ext>
            </a:extLst>
          </p:cNvPr>
          <p:cNvSpPr txBox="1"/>
          <p:nvPr/>
        </p:nvSpPr>
        <p:spPr>
          <a:xfrm>
            <a:off x="4437400" y="4733375"/>
            <a:ext cx="2219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-419" sz="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Fotografía: Usuarios participando en la Brigada de Justicia Restaurativa convocada por la Fiscalía General de la Nación - Seccional Magdalena en la ciudad de Santa Marta.</a:t>
            </a:r>
            <a:endParaRPr lang="es-419" sz="6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8" name="Imagen 7" descr="Imagen del Mapa de Colombia con la marcación geográfica de la localización de ciudades y municipios donde se realizaron Principios de Oportunidad">
            <a:extLst>
              <a:ext uri="{FF2B5EF4-FFF2-40B4-BE49-F238E27FC236}">
                <a16:creationId xmlns:a16="http://schemas.microsoft.com/office/drawing/2014/main" id="{23CFC4CC-ADCE-E5AF-D525-FF9C8419C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704" y="304800"/>
            <a:ext cx="2533296" cy="30438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1039e3eaa_2_26"/>
          <p:cNvSpPr txBox="1"/>
          <p:nvPr/>
        </p:nvSpPr>
        <p:spPr>
          <a:xfrm>
            <a:off x="1839463" y="37125"/>
            <a:ext cx="6933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200"/>
            </a:pPr>
            <a:r>
              <a:rPr lang="es-419" sz="2200" b="1" dirty="0">
                <a:solidFill>
                  <a:srgbClr val="00385F"/>
                </a:solidFill>
                <a:latin typeface="Montserrat"/>
                <a:ea typeface="Montserrat"/>
                <a:cs typeface="Montserrat"/>
                <a:sym typeface="Montserrat"/>
              </a:rPr>
              <a:t>Mediación</a:t>
            </a:r>
            <a:endParaRPr sz="2200" b="1" i="0" u="none" strike="noStrike" cap="none" dirty="0">
              <a:solidFill>
                <a:srgbClr val="0038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g361039e3eaa_2_26"/>
          <p:cNvSpPr txBox="1"/>
          <p:nvPr/>
        </p:nvSpPr>
        <p:spPr>
          <a:xfrm>
            <a:off x="1839463" y="395697"/>
            <a:ext cx="6057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dirty="0">
                <a:solidFill>
                  <a:srgbClr val="017B8F"/>
                </a:solidFill>
                <a:latin typeface="Montserrat"/>
                <a:ea typeface="Montserrat"/>
                <a:cs typeface="Montserrat"/>
                <a:sym typeface="Montserrat"/>
              </a:rPr>
              <a:t>Delegada para la Seguridad Territorial</a:t>
            </a:r>
            <a:endParaRPr sz="1800" b="0" i="0" u="none" strike="noStrike" cap="none" dirty="0">
              <a:solidFill>
                <a:srgbClr val="017B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g361039e3eaa_2_26"/>
          <p:cNvSpPr txBox="1"/>
          <p:nvPr/>
        </p:nvSpPr>
        <p:spPr>
          <a:xfrm>
            <a:off x="3298360" y="2062430"/>
            <a:ext cx="1394628" cy="641171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Diciembre</a:t>
            </a:r>
            <a:endParaRPr lang="es-ES" sz="1100" b="1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>
              <a:spcBef>
                <a:spcPts val="800"/>
              </a:spcBef>
              <a:buSzPts val="1400"/>
            </a:pPr>
            <a:r>
              <a:rPr lang="es-CO" sz="12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24 Mediaciones</a:t>
            </a:r>
            <a:endParaRPr lang="es-419" sz="12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g361039e3eaa_2_26"/>
          <p:cNvSpPr txBox="1"/>
          <p:nvPr/>
        </p:nvSpPr>
        <p:spPr>
          <a:xfrm>
            <a:off x="2239765" y="1211857"/>
            <a:ext cx="1058595" cy="7848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CO" sz="1100" b="1" dirty="0">
                <a:latin typeface="Roboto"/>
                <a:ea typeface="Roboto"/>
                <a:cs typeface="Roboto"/>
              </a:rPr>
              <a:t>Delitos</a:t>
            </a:r>
            <a:endParaRPr lang="es-ES" dirty="0"/>
          </a:p>
          <a:p>
            <a:endParaRPr lang="es-CO" sz="8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r>
              <a:rPr lang="es-CO" sz="10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Amenazas</a:t>
            </a:r>
          </a:p>
          <a:p>
            <a:r>
              <a:rPr lang="es-CO" sz="10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Injurias</a:t>
            </a:r>
          </a:p>
        </p:txBody>
      </p:sp>
      <p:sp>
        <p:nvSpPr>
          <p:cNvPr id="5" name="Google Shape;44;g36104f28ea3_0_0">
            <a:extLst>
              <a:ext uri="{FF2B5EF4-FFF2-40B4-BE49-F238E27FC236}">
                <a16:creationId xmlns:a16="http://schemas.microsoft.com/office/drawing/2014/main" id="{34E2A000-3044-AAFE-AA1B-D735503B551F}"/>
              </a:ext>
            </a:extLst>
          </p:cNvPr>
          <p:cNvSpPr txBox="1"/>
          <p:nvPr/>
        </p:nvSpPr>
        <p:spPr>
          <a:xfrm rot="8311">
            <a:off x="6644565" y="3254359"/>
            <a:ext cx="2399826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419" sz="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Fotografía: Mapa de Colombia con la ubicación Geográfica (ciudades y municipios) donde se realizaron Mediaciones</a:t>
            </a:r>
            <a:endParaRPr sz="600" dirty="0">
              <a:solidFill>
                <a:schemeClr val="dk2"/>
              </a:solidFill>
            </a:endParaRPr>
          </a:p>
        </p:txBody>
      </p:sp>
      <p:sp>
        <p:nvSpPr>
          <p:cNvPr id="8" name="Google Shape;57;p8">
            <a:extLst>
              <a:ext uri="{FF2B5EF4-FFF2-40B4-BE49-F238E27FC236}">
                <a16:creationId xmlns:a16="http://schemas.microsoft.com/office/drawing/2014/main" id="{6A52CBDD-8E2A-F72D-5E3F-4B5CD21235D4}"/>
              </a:ext>
            </a:extLst>
          </p:cNvPr>
          <p:cNvSpPr txBox="1"/>
          <p:nvPr/>
        </p:nvSpPr>
        <p:spPr>
          <a:xfrm rot="8442">
            <a:off x="2466720" y="4609318"/>
            <a:ext cx="3450871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-419" sz="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Fotografías: Mediación Penal, apoyada por la Universidad de Francisco de Paula Santander</a:t>
            </a:r>
            <a:endParaRPr lang="es-419" sz="6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33EF04-69BB-39E3-A49E-23BD72A81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03159"/>
              </p:ext>
            </p:extLst>
          </p:nvPr>
        </p:nvGraphicFramePr>
        <p:xfrm>
          <a:off x="4192156" y="1327355"/>
          <a:ext cx="1628448" cy="491284"/>
        </p:xfrm>
        <a:graphic>
          <a:graphicData uri="http://schemas.openxmlformats.org/drawingml/2006/table">
            <a:tbl>
              <a:tblPr/>
              <a:tblGrid>
                <a:gridCol w="1628448">
                  <a:extLst>
                    <a:ext uri="{9D8B030D-6E8A-4147-A177-3AD203B41FA5}">
                      <a16:colId xmlns:a16="http://schemas.microsoft.com/office/drawing/2014/main" val="3243899371"/>
                    </a:ext>
                  </a:extLst>
                </a:gridCol>
              </a:tblGrid>
              <a:tr h="22724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DEPARTAMENTO/CIUDAD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049298"/>
                  </a:ext>
                </a:extLst>
              </a:tr>
              <a:tr h="26404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1000" b="0" i="0" u="none" strike="noStrike" cap="none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Caldas, Manizales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10105"/>
                  </a:ext>
                </a:extLst>
              </a:tr>
            </a:tbl>
          </a:graphicData>
        </a:graphic>
      </p:graphicFrame>
      <p:pic>
        <p:nvPicPr>
          <p:cNvPr id="6" name="Imagen 5" descr="En la foto se observan los usuarios y funcionarios de la Fiscalía General de la Nación y personas de la Universidad Francisco de Paula Santander, en la brigada de justicia restaurativa">
            <a:extLst>
              <a:ext uri="{FF2B5EF4-FFF2-40B4-BE49-F238E27FC236}">
                <a16:creationId xmlns:a16="http://schemas.microsoft.com/office/drawing/2014/main" id="{1DFEBD42-35AA-6C35-CDBF-5FB10A43A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774" y="3080437"/>
            <a:ext cx="2155171" cy="1617454"/>
          </a:xfrm>
          <a:prstGeom prst="rect">
            <a:avLst/>
          </a:prstGeom>
        </p:spPr>
      </p:pic>
      <p:pic>
        <p:nvPicPr>
          <p:cNvPr id="10" name="drawing" descr="En la foto se observa usuario en las instalaciones de la Fiscalía General de la Nación en la brigada de justicia restaurativa.">
            <a:extLst>
              <a:ext uri="{FF2B5EF4-FFF2-40B4-BE49-F238E27FC236}">
                <a16:creationId xmlns:a16="http://schemas.microsoft.com/office/drawing/2014/main" id="{811AFE18-7866-C5A5-9ACB-54775FB21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251" y="3080437"/>
            <a:ext cx="1628447" cy="1617454"/>
          </a:xfrm>
          <a:prstGeom prst="rect">
            <a:avLst/>
          </a:prstGeom>
        </p:spPr>
      </p:pic>
      <p:pic>
        <p:nvPicPr>
          <p:cNvPr id="4" name="Imagen 3" descr="Imagen del Mapa de Colombia con la marcación geográfica de la localización de ciudades y municipios donde se realizaron Mediaciones">
            <a:extLst>
              <a:ext uri="{FF2B5EF4-FFF2-40B4-BE49-F238E27FC236}">
                <a16:creationId xmlns:a16="http://schemas.microsoft.com/office/drawing/2014/main" id="{1256859C-0D3E-C695-B37D-81D4820A1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400" y="583148"/>
            <a:ext cx="2379401" cy="27415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1039e3eaa_2_41"/>
          <p:cNvSpPr txBox="1"/>
          <p:nvPr/>
        </p:nvSpPr>
        <p:spPr>
          <a:xfrm>
            <a:off x="1738334" y="128536"/>
            <a:ext cx="7202168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200"/>
            </a:pPr>
            <a:r>
              <a:rPr lang="es-419" sz="1800" b="1" dirty="0">
                <a:solidFill>
                  <a:srgbClr val="00385F"/>
                </a:solidFill>
                <a:latin typeface="Montserrat"/>
                <a:ea typeface="Montserrat"/>
                <a:cs typeface="Montserrat"/>
                <a:sym typeface="Montserrat"/>
              </a:rPr>
              <a:t>Traslados de Escritos de Acusación</a:t>
            </a:r>
            <a:endParaRPr lang="es-ES" sz="1800" b="1" i="0" u="none" strike="noStrike" cap="none" dirty="0">
              <a:solidFill>
                <a:srgbClr val="00385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76" name="Google Shape;76;g361039e3eaa_2_41"/>
          <p:cNvSpPr txBox="1"/>
          <p:nvPr/>
        </p:nvSpPr>
        <p:spPr>
          <a:xfrm>
            <a:off x="1766779" y="430255"/>
            <a:ext cx="6057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dirty="0">
                <a:solidFill>
                  <a:srgbClr val="017B8F"/>
                </a:solidFill>
                <a:latin typeface="Montserrat"/>
                <a:ea typeface="Montserrat"/>
                <a:cs typeface="Montserrat"/>
                <a:sym typeface="Montserrat"/>
              </a:rPr>
              <a:t>Delegada para la Seguridad Territorial</a:t>
            </a:r>
            <a:endParaRPr sz="1800" b="0" i="0" u="none" strike="noStrike" cap="none" dirty="0">
              <a:solidFill>
                <a:srgbClr val="017B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g361039e3eaa_2_41"/>
          <p:cNvSpPr txBox="1"/>
          <p:nvPr/>
        </p:nvSpPr>
        <p:spPr>
          <a:xfrm>
            <a:off x="1923376" y="1452174"/>
            <a:ext cx="4030800" cy="8001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SzPts val="1400"/>
            </a:pPr>
            <a:r>
              <a:rPr lang="es-CO" sz="12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30 Traslados Escritos de Acusación </a:t>
            </a:r>
            <a:r>
              <a:rPr lang="es-CO" sz="1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por los delitos de lesiones,</a:t>
            </a:r>
            <a:r>
              <a:rPr lang="es-CO" sz="1000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hurto y violencia intrafamiliar. </a:t>
            </a:r>
            <a:endParaRPr lang="es-CO" sz="10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algn="just">
              <a:buSzPts val="1400"/>
            </a:pPr>
            <a:endParaRPr lang="es-419" sz="800" dirty="0">
              <a:solidFill>
                <a:schemeClr val="bg1">
                  <a:lumMod val="49000"/>
                </a:schemeClr>
              </a:solidFill>
              <a:latin typeface="Roboto"/>
              <a:ea typeface="Roboto"/>
              <a:cs typeface="Roboto"/>
            </a:endParaRPr>
          </a:p>
          <a:p>
            <a:pPr algn="just">
              <a:buSzPts val="1400"/>
            </a:pPr>
            <a:r>
              <a:rPr lang="es-CO" sz="1000" b="1" dirty="0">
                <a:solidFill>
                  <a:schemeClr val="bg1">
                    <a:lumMod val="49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1 al 31 de diciembre </a:t>
            </a:r>
            <a:r>
              <a:rPr lang="es-CO" sz="800" dirty="0">
                <a:solidFill>
                  <a:schemeClr val="bg1">
                    <a:lumMod val="49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en Manizales y Villagarzón – Putumayo. </a:t>
            </a:r>
          </a:p>
        </p:txBody>
      </p:sp>
      <p:sp>
        <p:nvSpPr>
          <p:cNvPr id="83" name="Google Shape;83;g361039e3eaa_2_41"/>
          <p:cNvSpPr txBox="1"/>
          <p:nvPr/>
        </p:nvSpPr>
        <p:spPr>
          <a:xfrm>
            <a:off x="1923376" y="1029357"/>
            <a:ext cx="3000000" cy="5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es-CO" sz="15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Diciembre</a:t>
            </a:r>
            <a:endParaRPr lang="es-CO" sz="1500" dirty="0">
              <a:solidFill>
                <a:schemeClr val="tx1"/>
              </a:solidFill>
            </a:endParaRPr>
          </a:p>
        </p:txBody>
      </p:sp>
      <p:sp>
        <p:nvSpPr>
          <p:cNvPr id="4" name="Google Shape;44;g36104f28ea3_0_0">
            <a:extLst>
              <a:ext uri="{FF2B5EF4-FFF2-40B4-BE49-F238E27FC236}">
                <a16:creationId xmlns:a16="http://schemas.microsoft.com/office/drawing/2014/main" id="{A8F6AB72-1949-DB8A-53C3-A40558B1E6A9}"/>
              </a:ext>
            </a:extLst>
          </p:cNvPr>
          <p:cNvSpPr txBox="1"/>
          <p:nvPr/>
        </p:nvSpPr>
        <p:spPr>
          <a:xfrm rot="8311">
            <a:off x="6323952" y="3169296"/>
            <a:ext cx="256565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419" sz="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Fotografía: Mapa de Colombia con la ubicación Geográfica (ciudades y municipios) donde se realizaron Traslados de Escritos de Acusación.</a:t>
            </a:r>
            <a:endParaRPr sz="600" dirty="0">
              <a:solidFill>
                <a:schemeClr val="dk2"/>
              </a:solidFill>
            </a:endParaRPr>
          </a:p>
        </p:txBody>
      </p:sp>
      <p:sp>
        <p:nvSpPr>
          <p:cNvPr id="9" name="Google Shape;57;p8">
            <a:extLst>
              <a:ext uri="{FF2B5EF4-FFF2-40B4-BE49-F238E27FC236}">
                <a16:creationId xmlns:a16="http://schemas.microsoft.com/office/drawing/2014/main" id="{26F8F84B-CD20-05AF-C08A-E8AB5E047FED}"/>
              </a:ext>
            </a:extLst>
          </p:cNvPr>
          <p:cNvSpPr txBox="1"/>
          <p:nvPr/>
        </p:nvSpPr>
        <p:spPr>
          <a:xfrm rot="8442">
            <a:off x="2425870" y="4641876"/>
            <a:ext cx="308366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-419" sz="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Fotografía: Usuarios en la Brigada de Justicia Restaurativa en las instalaciones de la Fiscalía General de la Nación</a:t>
            </a:r>
            <a:endParaRPr sz="6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 descr="En la foto se observa funcionario de la Fiscalía General de la Nación atendiendo la brigada de justicia restaurativa en las instalaciones de la entidad y la ciudadanía participando.">
            <a:extLst>
              <a:ext uri="{FF2B5EF4-FFF2-40B4-BE49-F238E27FC236}">
                <a16:creationId xmlns:a16="http://schemas.microsoft.com/office/drawing/2014/main" id="{8685B972-114E-0AEA-D621-065AC0904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013" y="2443803"/>
            <a:ext cx="3029975" cy="2274005"/>
          </a:xfrm>
          <a:prstGeom prst="rect">
            <a:avLst/>
          </a:prstGeom>
        </p:spPr>
      </p:pic>
      <p:pic>
        <p:nvPicPr>
          <p:cNvPr id="8" name="Imagen 7" descr="Imagen del Mapa de Colombia con la marcación geográfica de la localización de ciudades y municipios donde se realizaron Traslados de Escritos de Acusación">
            <a:extLst>
              <a:ext uri="{FF2B5EF4-FFF2-40B4-BE49-F238E27FC236}">
                <a16:creationId xmlns:a16="http://schemas.microsoft.com/office/drawing/2014/main" id="{F65ED6F9-5301-7D66-8371-4D43F28F7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197" y="-35061"/>
            <a:ext cx="2769803" cy="32715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20f26586e_0_0"/>
          <p:cNvSpPr txBox="1"/>
          <p:nvPr/>
        </p:nvSpPr>
        <p:spPr>
          <a:xfrm>
            <a:off x="1800950" y="119345"/>
            <a:ext cx="743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200"/>
            </a:pPr>
            <a:r>
              <a:rPr lang="es-419" sz="2200" b="1" dirty="0">
                <a:solidFill>
                  <a:srgbClr val="00385F"/>
                </a:solidFill>
                <a:latin typeface="Montserrat"/>
                <a:ea typeface="Montserrat"/>
                <a:cs typeface="Montserrat"/>
                <a:sym typeface="Montserrat"/>
              </a:rPr>
              <a:t>Algunas imágenes de Justicia Restaurativa</a:t>
            </a:r>
            <a:endParaRPr sz="2200" b="1" i="0" u="none" strike="noStrike" cap="none" dirty="0">
              <a:solidFill>
                <a:srgbClr val="0038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g3620f26586e_0_0"/>
          <p:cNvSpPr txBox="1"/>
          <p:nvPr/>
        </p:nvSpPr>
        <p:spPr>
          <a:xfrm>
            <a:off x="1800950" y="454463"/>
            <a:ext cx="6057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419" sz="1800" dirty="0">
                <a:solidFill>
                  <a:srgbClr val="017B8F"/>
                </a:solidFill>
                <a:latin typeface="Montserrat"/>
                <a:ea typeface="Montserrat"/>
                <a:cs typeface="Montserrat"/>
                <a:sym typeface="Montserrat"/>
              </a:rPr>
              <a:t>Delegada para la Seguridad Territorial</a:t>
            </a:r>
            <a:endParaRPr sz="1800" b="0" i="0" u="none" strike="noStrike" cap="none" dirty="0">
              <a:solidFill>
                <a:srgbClr val="017B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g3620f26586e_0_0"/>
          <p:cNvSpPr txBox="1"/>
          <p:nvPr/>
        </p:nvSpPr>
        <p:spPr>
          <a:xfrm>
            <a:off x="5401623" y="2723635"/>
            <a:ext cx="215692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419" sz="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Fotografía: Usuarios participando en la Brigada de Justicia Restaurativa convocada por la Fiscalía General de la Nación Seccional Cauca</a:t>
            </a:r>
            <a:endParaRPr lang="es-419" sz="6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  <a:p>
            <a:endParaRPr lang="es-419" sz="6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94;g3620f26586e_0_0">
            <a:extLst>
              <a:ext uri="{FF2B5EF4-FFF2-40B4-BE49-F238E27FC236}">
                <a16:creationId xmlns:a16="http://schemas.microsoft.com/office/drawing/2014/main" id="{ABBB956C-E056-EB59-5FD3-36E32F32704D}"/>
              </a:ext>
            </a:extLst>
          </p:cNvPr>
          <p:cNvSpPr txBox="1"/>
          <p:nvPr/>
        </p:nvSpPr>
        <p:spPr>
          <a:xfrm>
            <a:off x="2386977" y="2708887"/>
            <a:ext cx="223875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419" sz="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Fotografía: Usuarios participando en la Brigada de Justicia Restaurativa convocada por la Fiscalía General de la Nación Seccional Cauca</a:t>
            </a:r>
            <a:endParaRPr lang="es-419" sz="6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4" name="Google Shape;94;g3620f26586e_0_0" descr="Fotografía de usuarios participando en la Brigada de Conciliación de la Fiscalía General de la Nación en la Dirección Seccional de Fiscalías Norte de Santander, en la ciudad de Cúcuta&#10;">
            <a:extLst>
              <a:ext uri="{FF2B5EF4-FFF2-40B4-BE49-F238E27FC236}">
                <a16:creationId xmlns:a16="http://schemas.microsoft.com/office/drawing/2014/main" id="{1B273D86-8664-F602-BAC4-D4F52474BE25}"/>
              </a:ext>
            </a:extLst>
          </p:cNvPr>
          <p:cNvSpPr txBox="1"/>
          <p:nvPr/>
        </p:nvSpPr>
        <p:spPr>
          <a:xfrm>
            <a:off x="2153263" y="4781179"/>
            <a:ext cx="5198807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419" sz="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Fotografías: Usuarios participando en la Brigada de Justicia Restaurativa en las instalaciones de Fiscalía General de la Nación Seccional Cauca</a:t>
            </a:r>
            <a:endParaRPr lang="es-419" sz="600" dirty="0">
              <a:solidFill>
                <a:schemeClr val="dk2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Imagen 3" descr="En la foto se observa funcionario de la Fiscalía General de la Nación atendiendo a usuarios que participan en la brigada de justicia restaurativa en las instalaciones de la Fiscalía General de la Nación.">
            <a:extLst>
              <a:ext uri="{FF2B5EF4-FFF2-40B4-BE49-F238E27FC236}">
                <a16:creationId xmlns:a16="http://schemas.microsoft.com/office/drawing/2014/main" id="{363201BA-DA5B-E514-0285-C1550191A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715" y="1190563"/>
            <a:ext cx="2131284" cy="1598463"/>
          </a:xfrm>
          <a:prstGeom prst="rect">
            <a:avLst/>
          </a:prstGeom>
        </p:spPr>
      </p:pic>
      <p:pic>
        <p:nvPicPr>
          <p:cNvPr id="13" name="Imagen 12" descr="En la foto se observan funcionarios de la Fiscalía General de la Nación atendiendo a usuarios que participan en la brigada de justicia restaurativa en las instalaciones de la Fiscalía General de la Nación.">
            <a:extLst>
              <a:ext uri="{FF2B5EF4-FFF2-40B4-BE49-F238E27FC236}">
                <a16:creationId xmlns:a16="http://schemas.microsoft.com/office/drawing/2014/main" id="{08DCC3AE-42B4-4E46-2AA3-6F2FBA59C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623" y="1190563"/>
            <a:ext cx="2156925" cy="1618360"/>
          </a:xfrm>
          <a:prstGeom prst="rect">
            <a:avLst/>
          </a:prstGeom>
        </p:spPr>
      </p:pic>
      <p:pic>
        <p:nvPicPr>
          <p:cNvPr id="16" name="Imagen 15" descr="En las fotografías se observan funcionarios de la Fiscalía General de la Nación atendiendo a usuarios que participan en la brigada de justicia restaurativa en las instalaciones de la Fiscalía General de la Nación Seccional Cauca.">
            <a:extLst>
              <a:ext uri="{FF2B5EF4-FFF2-40B4-BE49-F238E27FC236}">
                <a16:creationId xmlns:a16="http://schemas.microsoft.com/office/drawing/2014/main" id="{7F3D4B14-E96F-66D6-7569-2771BD38C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791" y="3253729"/>
            <a:ext cx="5140417" cy="15919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86461E02BC5C43AE711C6F8B031FCB" ma:contentTypeVersion="3" ma:contentTypeDescription="Crear nuevo documento." ma:contentTypeScope="" ma:versionID="a95159934b2aae7bde94d6c6d8e2c036">
  <xsd:schema xmlns:xsd="http://www.w3.org/2001/XMLSchema" xmlns:xs="http://www.w3.org/2001/XMLSchema" xmlns:p="http://schemas.microsoft.com/office/2006/metadata/properties" xmlns:ns2="5ce8e7be-890d-430d-bc91-248a70214fe6" targetNamespace="http://schemas.microsoft.com/office/2006/metadata/properties" ma:root="true" ma:fieldsID="ae9d870551b387fa007c12fb4116479e" ns2:_="">
    <xsd:import namespace="5ce8e7be-890d-430d-bc91-248a70214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8e7be-890d-430d-bc91-248a70214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53EB77-6965-4868-A97F-0E82C495DA6B}">
  <ds:schemaRefs>
    <ds:schemaRef ds:uri="http://purl.org/dc/elements/1.1/"/>
    <ds:schemaRef ds:uri="http://schemas.microsoft.com/office/2006/metadata/properties"/>
    <ds:schemaRef ds:uri="5ce8e7be-890d-430d-bc91-248a70214fe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5C164E-2B10-44A1-A649-19D500B7F5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E7F3BB-1442-4EB7-BDDE-30362DFBA30F}">
  <ds:schemaRefs>
    <ds:schemaRef ds:uri="5ce8e7be-890d-430d-bc91-248a70214f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513</Words>
  <Application>Microsoft Office PowerPoint</Application>
  <PresentationFormat>Presentación en pantalla (16:9)</PresentationFormat>
  <Paragraphs>90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Angela Rocio Torres Castillo</dc:creator>
  <cp:lastModifiedBy>Claudia Yaneth Acevedo De Perilla</cp:lastModifiedBy>
  <cp:revision>577</cp:revision>
  <cp:lastPrinted>2025-11-25T16:48:27Z</cp:lastPrinted>
  <dcterms:modified xsi:type="dcterms:W3CDTF">2026-01-30T20:06:08Z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0x0101006D86461E02BC5C43AE711C6F8B031FCB</vt:lpwstr>
  </property>
</Properties>
</file>