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0" r:id="rId2"/>
    <p:sldId id="289" r:id="rId3"/>
    <p:sldId id="290" r:id="rId4"/>
    <p:sldId id="292" r:id="rId5"/>
    <p:sldId id="303" r:id="rId6"/>
    <p:sldId id="304" r:id="rId7"/>
    <p:sldId id="305" r:id="rId8"/>
    <p:sldId id="306" r:id="rId9"/>
    <p:sldId id="312" r:id="rId10"/>
    <p:sldId id="314" r:id="rId11"/>
    <p:sldId id="313" r:id="rId12"/>
    <p:sldId id="311"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Eugenia Ramirez Lopez" initials="AERL" lastIdx="14" clrIdx="0">
    <p:extLst>
      <p:ext uri="{19B8F6BF-5375-455C-9EA6-DF929625EA0E}">
        <p15:presenceInfo xmlns:p15="http://schemas.microsoft.com/office/powerpoint/2012/main" userId="S-1-5-21-2053067395-844441496-945767274-1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0FF"/>
    <a:srgbClr val="2F308F"/>
    <a:srgbClr val="B7D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4"/>
    <p:restoredTop sz="94609"/>
  </p:normalViewPr>
  <p:slideViewPr>
    <p:cSldViewPr snapToGrid="0" snapToObjects="1">
      <p:cViewPr varScale="1">
        <p:scale>
          <a:sx n="108" d="100"/>
          <a:sy n="108" d="100"/>
        </p:scale>
        <p:origin x="2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8T12:33:18.044" idx="12">
    <p:pos x="10" y="10"/>
    <p:text>Que es válido?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18T12:35:02.392" idx="14">
    <p:pos x="10" y="10"/>
    <p:text>estas conclusiones no estan conforme al objetivo del informe por que no refleja lo que se hayo en el ejercicio del año 2020 para  proponer acciones de mejora</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152D4-B18B-AB43-B334-69171065BE1D}" type="datetimeFigureOut">
              <a:rPr lang="es-CO" smtClean="0"/>
              <a:t>18/01/2021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F4C0D-48EB-9740-8DA1-2A9CFAEC1088}" type="slidenum">
              <a:rPr lang="es-CO" smtClean="0"/>
              <a:t>‹Nº›</a:t>
            </a:fld>
            <a:endParaRPr lang="es-CO"/>
          </a:p>
        </p:txBody>
      </p:sp>
    </p:spTree>
    <p:extLst>
      <p:ext uri="{BB962C8B-B14F-4D97-AF65-F5344CB8AC3E}">
        <p14:creationId xmlns:p14="http://schemas.microsoft.com/office/powerpoint/2010/main" val="348116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98F4C0D-48EB-9740-8DA1-2A9CFAEC1088}" type="slidenum">
              <a:rPr lang="es-CO" smtClean="0"/>
              <a:t>3</a:t>
            </a:fld>
            <a:endParaRPr lang="es-CO"/>
          </a:p>
        </p:txBody>
      </p:sp>
    </p:spTree>
    <p:extLst>
      <p:ext uri="{BB962C8B-B14F-4D97-AF65-F5344CB8AC3E}">
        <p14:creationId xmlns:p14="http://schemas.microsoft.com/office/powerpoint/2010/main" val="324009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BE406-B371-1840-A3D3-A1FC1E7E3B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F813A03-99AD-334A-AE3B-721DD8559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23170E9-B540-DB4E-A6B9-E2862C2E91D0}"/>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5" name="Marcador de pie de página 4">
            <a:extLst>
              <a:ext uri="{FF2B5EF4-FFF2-40B4-BE49-F238E27FC236}">
                <a16:creationId xmlns:a16="http://schemas.microsoft.com/office/drawing/2014/main" id="{F8F4B820-15C4-7C4D-98CA-F6FDC86728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BF74C1-27C0-4F4A-8DBE-76DA685421DB}"/>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77198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45194-B812-104A-9E2E-C16DCC2B64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E952AA4-3D52-B446-A3A4-12BA0E00AD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2686968-6F82-5347-9A0F-FA3408F411F2}"/>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5" name="Marcador de pie de página 4">
            <a:extLst>
              <a:ext uri="{FF2B5EF4-FFF2-40B4-BE49-F238E27FC236}">
                <a16:creationId xmlns:a16="http://schemas.microsoft.com/office/drawing/2014/main" id="{AEE0B087-A179-8849-B7DE-65968F2C88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646A24-A79F-4943-86A6-E93F130688FD}"/>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66502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A39C47-0E51-A446-9B7D-32B5D50C84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D78E60-8DC8-FE4F-A022-65F6D423A7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10C7A5-EF6F-B441-BEAD-614D0AA6FB29}"/>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5" name="Marcador de pie de página 4">
            <a:extLst>
              <a:ext uri="{FF2B5EF4-FFF2-40B4-BE49-F238E27FC236}">
                <a16:creationId xmlns:a16="http://schemas.microsoft.com/office/drawing/2014/main" id="{6385CF61-4C0B-7E42-9027-45F1347FF4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A0295E-F88F-3B40-9156-B2A8EDD6312B}"/>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91342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F0F57-60E8-7A41-BBC5-E9AA80562D8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240B5D5-CCDB-0F45-83A8-42ABB05C4C6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D79B834-29E3-A246-9596-B103CB86837C}"/>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5" name="Marcador de pie de página 4">
            <a:extLst>
              <a:ext uri="{FF2B5EF4-FFF2-40B4-BE49-F238E27FC236}">
                <a16:creationId xmlns:a16="http://schemas.microsoft.com/office/drawing/2014/main" id="{7131000E-C96C-214B-B4BB-BB117E3DD84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8AE524C-1760-C441-9351-DDB183F588D0}"/>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85134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A1A6F-1D99-9A46-AF37-8B44FFF688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B330D5E-D923-394D-B222-B487F7907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314870-8313-944A-AA29-A36A019B9EE7}"/>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5" name="Marcador de pie de página 4">
            <a:extLst>
              <a:ext uri="{FF2B5EF4-FFF2-40B4-BE49-F238E27FC236}">
                <a16:creationId xmlns:a16="http://schemas.microsoft.com/office/drawing/2014/main" id="{E488950C-4EA0-B744-90FE-43FB4C3EEF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FF62C59-42A3-B348-BB2A-58190A349392}"/>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282540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1E0-9AE6-B14F-A06C-9745C4678F1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419EC41-D894-FB48-A12D-41BC5DD36E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36364D1-42B6-D64E-AF60-95E3912D9F1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AC7B179-4AE9-094E-9011-513700B06608}"/>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6" name="Marcador de pie de página 5">
            <a:extLst>
              <a:ext uri="{FF2B5EF4-FFF2-40B4-BE49-F238E27FC236}">
                <a16:creationId xmlns:a16="http://schemas.microsoft.com/office/drawing/2014/main" id="{5BA331C0-9E37-5F48-807A-ED0650CA12D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00AF95-C73C-CC47-A64D-8CD141D8CA61}"/>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26617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3CBC4-56F9-4348-A404-11C61BC198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75FD70C-C731-CE49-849E-F197587E7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98C79B-B8FC-BC41-B3F6-1414BBCB1C8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B3C1684-C879-0045-B7BE-6D612FEA3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33EB68C-89F3-8242-A68A-4E6A5CCC99B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9F8146E-36AA-ED4B-A556-8423CDBD999C}"/>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8" name="Marcador de pie de página 7">
            <a:extLst>
              <a:ext uri="{FF2B5EF4-FFF2-40B4-BE49-F238E27FC236}">
                <a16:creationId xmlns:a16="http://schemas.microsoft.com/office/drawing/2014/main" id="{683000BB-A68E-7B44-8155-863A9D16D5A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9A06688-D043-FD45-96EF-1F9778E02E73}"/>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169953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5F605-7EC5-1F4A-B00F-EC1B6C6C5C7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65D6930-1315-404E-8825-2057EA7C0FB2}"/>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4" name="Marcador de pie de página 3">
            <a:extLst>
              <a:ext uri="{FF2B5EF4-FFF2-40B4-BE49-F238E27FC236}">
                <a16:creationId xmlns:a16="http://schemas.microsoft.com/office/drawing/2014/main" id="{5754675E-59FD-C040-B081-F020AD5E28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0265E82-7DBD-9344-A3C2-D2A583B816E0}"/>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280835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2B8AD0-9A11-0547-8E51-A1590CDA429B}"/>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3" name="Marcador de pie de página 2">
            <a:extLst>
              <a:ext uri="{FF2B5EF4-FFF2-40B4-BE49-F238E27FC236}">
                <a16:creationId xmlns:a16="http://schemas.microsoft.com/office/drawing/2014/main" id="{0E618F7F-6B80-364D-8409-D1F076FA883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8EE74CC-6310-CB49-8810-60B101C21745}"/>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89596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78FD4-D2EB-5A48-970C-8E5AFB13C7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C516717-8801-A54B-87EE-E4B4961F9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4D12E06-7437-1F4E-9A0D-EAF2040BD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18221F-F348-1449-BD73-BAB3E5CE50D1}"/>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6" name="Marcador de pie de página 5">
            <a:extLst>
              <a:ext uri="{FF2B5EF4-FFF2-40B4-BE49-F238E27FC236}">
                <a16:creationId xmlns:a16="http://schemas.microsoft.com/office/drawing/2014/main" id="{A0AD4378-4A16-7B46-B19F-80AE07C7118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6263A4-01C3-CC48-A073-143DA2608D65}"/>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0376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E419F-8FE3-1A4C-ACAF-04052CD696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6F5F820-DAAB-764D-A5FE-CC5FD6A3C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306ABD4-E733-1548-A9AA-FB2C1E19F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E18A00-FB17-4946-94D2-13F954C22F8F}"/>
              </a:ext>
            </a:extLst>
          </p:cNvPr>
          <p:cNvSpPr>
            <a:spLocks noGrp="1"/>
          </p:cNvSpPr>
          <p:nvPr>
            <p:ph type="dt" sz="half" idx="10"/>
          </p:nvPr>
        </p:nvSpPr>
        <p:spPr/>
        <p:txBody>
          <a:bodyPr/>
          <a:lstStyle/>
          <a:p>
            <a:fld id="{B6A05056-2B3B-064D-8782-25FF5C39B0C5}" type="datetimeFigureOut">
              <a:rPr lang="es-CO" smtClean="0"/>
              <a:t>18/01/2021</a:t>
            </a:fld>
            <a:endParaRPr lang="es-CO"/>
          </a:p>
        </p:txBody>
      </p:sp>
      <p:sp>
        <p:nvSpPr>
          <p:cNvPr id="6" name="Marcador de pie de página 5">
            <a:extLst>
              <a:ext uri="{FF2B5EF4-FFF2-40B4-BE49-F238E27FC236}">
                <a16:creationId xmlns:a16="http://schemas.microsoft.com/office/drawing/2014/main" id="{0CAA2C76-4F63-0041-92B8-FC55D3EC71B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102015E-498C-C143-BF8F-69FF1CA7DF9E}"/>
              </a:ext>
            </a:extLst>
          </p:cNvPr>
          <p:cNvSpPr>
            <a:spLocks noGrp="1"/>
          </p:cNvSpPr>
          <p:nvPr>
            <p:ph type="sldNum" sz="quarter" idx="12"/>
          </p:nvPr>
        </p:nvSpPr>
        <p:spPr/>
        <p:txBody>
          <a:bodyPr/>
          <a:lstStyle/>
          <a:p>
            <a:fld id="{081BA57D-D4F6-C341-B32D-67FAA574FF5C}" type="slidenum">
              <a:rPr lang="es-CO" smtClean="0"/>
              <a:t>‹Nº›</a:t>
            </a:fld>
            <a:endParaRPr lang="es-CO"/>
          </a:p>
        </p:txBody>
      </p:sp>
    </p:spTree>
    <p:extLst>
      <p:ext uri="{BB962C8B-B14F-4D97-AF65-F5344CB8AC3E}">
        <p14:creationId xmlns:p14="http://schemas.microsoft.com/office/powerpoint/2010/main" val="346520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378209-2AA0-A64B-B5FF-793D67D53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5E5AAAD-121C-8049-840D-5B4318986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9A32BBB-CDD8-914F-B985-42A48E115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05056-2B3B-064D-8782-25FF5C39B0C5}" type="datetimeFigureOut">
              <a:rPr lang="es-CO" smtClean="0"/>
              <a:t>18/01/2021</a:t>
            </a:fld>
            <a:endParaRPr lang="es-CO"/>
          </a:p>
        </p:txBody>
      </p:sp>
      <p:sp>
        <p:nvSpPr>
          <p:cNvPr id="5" name="Marcador de pie de página 4">
            <a:extLst>
              <a:ext uri="{FF2B5EF4-FFF2-40B4-BE49-F238E27FC236}">
                <a16:creationId xmlns:a16="http://schemas.microsoft.com/office/drawing/2014/main" id="{B0C31935-CC21-694C-AE55-0D8EC475F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5B5CEEB-CA54-1C4B-AB26-1437B85D1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BA57D-D4F6-C341-B32D-67FAA574FF5C}" type="slidenum">
              <a:rPr lang="es-CO" smtClean="0"/>
              <a:t>‹Nº›</a:t>
            </a:fld>
            <a:endParaRPr lang="es-CO"/>
          </a:p>
        </p:txBody>
      </p:sp>
    </p:spTree>
    <p:extLst>
      <p:ext uri="{BB962C8B-B14F-4D97-AF65-F5344CB8AC3E}">
        <p14:creationId xmlns:p14="http://schemas.microsoft.com/office/powerpoint/2010/main" val="241283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929663-9EC5-5541-B560-093586610163}"/>
              </a:ext>
            </a:extLst>
          </p:cNvPr>
          <p:cNvSpPr txBox="1"/>
          <p:nvPr/>
        </p:nvSpPr>
        <p:spPr>
          <a:xfrm>
            <a:off x="416657" y="4166864"/>
            <a:ext cx="10838878" cy="830997"/>
          </a:xfrm>
          <a:prstGeom prst="rect">
            <a:avLst/>
          </a:prstGeom>
          <a:noFill/>
        </p:spPr>
        <p:txBody>
          <a:bodyPr wrap="square" rtlCol="0">
            <a:spAutoFit/>
          </a:bodyPr>
          <a:lstStyle/>
          <a:p>
            <a:r>
              <a:rPr lang="es-CO" sz="2400" dirty="0">
                <a:solidFill>
                  <a:schemeClr val="bg1">
                    <a:lumMod val="95000"/>
                  </a:schemeClr>
                </a:solidFill>
                <a:latin typeface="Century Gothic" panose="020B0502020202020204" pitchFamily="34" charset="0"/>
              </a:rPr>
              <a:t>CARCATERIZACIÓN USURIOS DE LA FISCALÍA GENERAL DE LA NACIÓN 2021</a:t>
            </a:r>
          </a:p>
        </p:txBody>
      </p:sp>
      <p:sp>
        <p:nvSpPr>
          <p:cNvPr id="3" name="CuadroTexto 2">
            <a:extLst>
              <a:ext uri="{FF2B5EF4-FFF2-40B4-BE49-F238E27FC236}">
                <a16:creationId xmlns:a16="http://schemas.microsoft.com/office/drawing/2014/main" id="{74767D7C-C702-854F-9C5B-4AA94B933D43}"/>
              </a:ext>
            </a:extLst>
          </p:cNvPr>
          <p:cNvSpPr txBox="1"/>
          <p:nvPr/>
        </p:nvSpPr>
        <p:spPr>
          <a:xfrm>
            <a:off x="596766" y="5550619"/>
            <a:ext cx="7333429" cy="954107"/>
          </a:xfrm>
          <a:prstGeom prst="rect">
            <a:avLst/>
          </a:prstGeom>
          <a:noFill/>
        </p:spPr>
        <p:txBody>
          <a:bodyPr wrap="square" rtlCol="0">
            <a:spAutoFit/>
          </a:bodyPr>
          <a:lstStyle/>
          <a:p>
            <a:r>
              <a:rPr lang="es-CO" sz="2800" b="1" dirty="0">
                <a:solidFill>
                  <a:srgbClr val="B7DDEB"/>
                </a:solidFill>
                <a:latin typeface="Century Gothic" panose="020B0502020202020204" pitchFamily="34" charset="0"/>
              </a:rPr>
              <a:t>Dirección de Atención al Usuario, Intervención Temprana y Asignaciones</a:t>
            </a:r>
          </a:p>
        </p:txBody>
      </p:sp>
    </p:spTree>
    <p:extLst>
      <p:ext uri="{BB962C8B-B14F-4D97-AF65-F5344CB8AC3E}">
        <p14:creationId xmlns:p14="http://schemas.microsoft.com/office/powerpoint/2010/main" val="429477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ENFOQUE ETNICO</a:t>
            </a:r>
          </a:p>
        </p:txBody>
      </p:sp>
      <p:sp>
        <p:nvSpPr>
          <p:cNvPr id="4" name="CuadroTexto 3">
            <a:extLst>
              <a:ext uri="{FF2B5EF4-FFF2-40B4-BE49-F238E27FC236}">
                <a16:creationId xmlns:a16="http://schemas.microsoft.com/office/drawing/2014/main" id="{70AF6EB2-C162-4258-B9AA-542290F219DA}"/>
              </a:ext>
            </a:extLst>
          </p:cNvPr>
          <p:cNvSpPr txBox="1"/>
          <p:nvPr/>
        </p:nvSpPr>
        <p:spPr>
          <a:xfrm>
            <a:off x="1138392" y="5382690"/>
            <a:ext cx="9278112" cy="923330"/>
          </a:xfrm>
          <a:prstGeom prst="rect">
            <a:avLst/>
          </a:prstGeom>
          <a:noFill/>
        </p:spPr>
        <p:txBody>
          <a:bodyPr wrap="square">
            <a:spAutoFit/>
          </a:bodyPr>
          <a:lstStyle/>
          <a:p>
            <a:r>
              <a:rPr lang="es-CO" dirty="0">
                <a:latin typeface="Arial" panose="020B0604020202020204" pitchFamily="34" charset="0"/>
              </a:rPr>
              <a:t>Para este ítem, se observa que la información es poco efectiva, toda ves que el usuario al momento de registrarse en la base de datos no aporta la información relacionada con el enfoque étnico.</a:t>
            </a:r>
            <a:endParaRPr lang="es-CO" dirty="0"/>
          </a:p>
        </p:txBody>
      </p:sp>
      <p:graphicFrame>
        <p:nvGraphicFramePr>
          <p:cNvPr id="3" name="Tabla 2">
            <a:extLst>
              <a:ext uri="{FF2B5EF4-FFF2-40B4-BE49-F238E27FC236}">
                <a16:creationId xmlns:a16="http://schemas.microsoft.com/office/drawing/2014/main" id="{F079A68A-7C0E-4744-95A6-7AD85A1922E9}"/>
              </a:ext>
            </a:extLst>
          </p:cNvPr>
          <p:cNvGraphicFramePr>
            <a:graphicFrameLocks noGrp="1"/>
          </p:cNvGraphicFramePr>
          <p:nvPr>
            <p:extLst>
              <p:ext uri="{D42A27DB-BD31-4B8C-83A1-F6EECF244321}">
                <p14:modId xmlns:p14="http://schemas.microsoft.com/office/powerpoint/2010/main" val="2537403002"/>
              </p:ext>
            </p:extLst>
          </p:nvPr>
        </p:nvGraphicFramePr>
        <p:xfrm>
          <a:off x="1857720" y="1677881"/>
          <a:ext cx="7839455" cy="3256832"/>
        </p:xfrm>
        <a:graphic>
          <a:graphicData uri="http://schemas.openxmlformats.org/drawingml/2006/table">
            <a:tbl>
              <a:tblPr>
                <a:tableStyleId>{5C22544A-7EE6-4342-B048-85BDC9FD1C3A}</a:tableStyleId>
              </a:tblPr>
              <a:tblGrid>
                <a:gridCol w="3886789">
                  <a:extLst>
                    <a:ext uri="{9D8B030D-6E8A-4147-A177-3AD203B41FA5}">
                      <a16:colId xmlns:a16="http://schemas.microsoft.com/office/drawing/2014/main" val="2286482111"/>
                    </a:ext>
                  </a:extLst>
                </a:gridCol>
                <a:gridCol w="1976333">
                  <a:extLst>
                    <a:ext uri="{9D8B030D-6E8A-4147-A177-3AD203B41FA5}">
                      <a16:colId xmlns:a16="http://schemas.microsoft.com/office/drawing/2014/main" val="3345468809"/>
                    </a:ext>
                  </a:extLst>
                </a:gridCol>
                <a:gridCol w="1976333">
                  <a:extLst>
                    <a:ext uri="{9D8B030D-6E8A-4147-A177-3AD203B41FA5}">
                      <a16:colId xmlns:a16="http://schemas.microsoft.com/office/drawing/2014/main" val="2302186051"/>
                    </a:ext>
                  </a:extLst>
                </a:gridCol>
              </a:tblGrid>
              <a:tr h="331991">
                <a:tc>
                  <a:txBody>
                    <a:bodyPr/>
                    <a:lstStyle/>
                    <a:p>
                      <a:pPr algn="ctr" fontAlgn="b"/>
                      <a:r>
                        <a:rPr lang="es-CO" sz="1600" b="1" u="none" strike="noStrike" dirty="0">
                          <a:effectLst/>
                          <a:latin typeface="Arial" panose="020B0604020202020204" pitchFamily="34" charset="0"/>
                          <a:cs typeface="Arial" panose="020B0604020202020204" pitchFamily="34" charset="0"/>
                        </a:rPr>
                        <a:t>ENFOQUE ETNICO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b="1" u="none" strike="noStrike" dirty="0">
                          <a:effectLst/>
                          <a:latin typeface="Arial" panose="020B0604020202020204" pitchFamily="34" charset="0"/>
                          <a:cs typeface="Arial" panose="020B0604020202020204" pitchFamily="34" charset="0"/>
                        </a:rPr>
                        <a:t>Cantidad</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b="1" u="none" strike="noStrike" dirty="0">
                          <a:effectLst/>
                          <a:latin typeface="Arial" panose="020B0604020202020204" pitchFamily="34" charset="0"/>
                          <a:cs typeface="Arial" panose="020B0604020202020204" pitchFamily="34" charset="0"/>
                        </a:rPr>
                        <a:t>Porcentaje</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04568246"/>
                  </a:ext>
                </a:extLst>
              </a:tr>
              <a:tr h="331991">
                <a:tc>
                  <a:txBody>
                    <a:bodyPr/>
                    <a:lstStyle/>
                    <a:p>
                      <a:pPr algn="ctr" fontAlgn="b"/>
                      <a:r>
                        <a:rPr lang="es-CO" sz="1600" u="none" strike="noStrike" dirty="0">
                          <a:effectLst/>
                          <a:latin typeface="Arial" panose="020B0604020202020204" pitchFamily="34" charset="0"/>
                          <a:cs typeface="Arial" panose="020B0604020202020204" pitchFamily="34" charset="0"/>
                        </a:rPr>
                        <a:t>No respondió</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4113</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68,7</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78220029"/>
                  </a:ext>
                </a:extLst>
              </a:tr>
              <a:tr h="331991">
                <a:tc>
                  <a:txBody>
                    <a:bodyPr/>
                    <a:lstStyle/>
                    <a:p>
                      <a:pPr algn="ctr" fontAlgn="b"/>
                      <a:r>
                        <a:rPr lang="es-CO" sz="1600" u="none" strike="noStrike">
                          <a:effectLst/>
                          <a:latin typeface="Arial" panose="020B0604020202020204" pitchFamily="34" charset="0"/>
                          <a:cs typeface="Arial" panose="020B0604020202020204" pitchFamily="34" charset="0"/>
                        </a:rPr>
                        <a:t>AFRODESCENDIENTE</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27</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,5</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8344989"/>
                  </a:ext>
                </a:extLst>
              </a:tr>
              <a:tr h="600904">
                <a:tc>
                  <a:txBody>
                    <a:bodyPr/>
                    <a:lstStyle/>
                    <a:p>
                      <a:pPr algn="ctr" fontAlgn="b"/>
                      <a:r>
                        <a:rPr lang="es-CO" sz="1600" u="none" strike="noStrike">
                          <a:effectLst/>
                          <a:latin typeface="Arial" panose="020B0604020202020204" pitchFamily="34" charset="0"/>
                          <a:cs typeface="Arial" panose="020B0604020202020204" pitchFamily="34" charset="0"/>
                        </a:rPr>
                        <a:t>AFRODESCENDIENTE RAIZAL</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2</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24122845"/>
                  </a:ext>
                </a:extLst>
              </a:tr>
              <a:tr h="331991">
                <a:tc>
                  <a:txBody>
                    <a:bodyPr/>
                    <a:lstStyle/>
                    <a:p>
                      <a:pPr algn="ctr" fontAlgn="b"/>
                      <a:r>
                        <a:rPr lang="es-CO" sz="1600" u="none" strike="noStrike">
                          <a:effectLst/>
                          <a:latin typeface="Arial" panose="020B0604020202020204" pitchFamily="34" charset="0"/>
                          <a:cs typeface="Arial" panose="020B0604020202020204" pitchFamily="34" charset="0"/>
                        </a:rPr>
                        <a:t>INDIGENA</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497</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8,3</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43231503"/>
                  </a:ext>
                </a:extLst>
              </a:tr>
              <a:tr h="331991">
                <a:tc>
                  <a:txBody>
                    <a:bodyPr/>
                    <a:lstStyle/>
                    <a:p>
                      <a:pPr algn="ctr" fontAlgn="b"/>
                      <a:r>
                        <a:rPr lang="es-CO" sz="1600" u="none" strike="noStrike">
                          <a:effectLst/>
                          <a:latin typeface="Arial" panose="020B0604020202020204" pitchFamily="34" charset="0"/>
                          <a:cs typeface="Arial" panose="020B0604020202020204" pitchFamily="34" charset="0"/>
                        </a:rPr>
                        <a:t>INDIGENA, NINGUNA</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1</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38128327"/>
                  </a:ext>
                </a:extLst>
              </a:tr>
              <a:tr h="331991">
                <a:tc>
                  <a:txBody>
                    <a:bodyPr/>
                    <a:lstStyle/>
                    <a:p>
                      <a:pPr algn="ctr" fontAlgn="b"/>
                      <a:r>
                        <a:rPr lang="es-CO" sz="1600" u="none" strike="noStrike">
                          <a:effectLst/>
                          <a:latin typeface="Arial" panose="020B0604020202020204" pitchFamily="34" charset="0"/>
                          <a:cs typeface="Arial" panose="020B0604020202020204" pitchFamily="34" charset="0"/>
                        </a:rPr>
                        <a:t>NINGUNA</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1339</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22,4</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09760294"/>
                  </a:ext>
                </a:extLst>
              </a:tr>
              <a:tr h="331991">
                <a:tc>
                  <a:txBody>
                    <a:bodyPr/>
                    <a:lstStyle/>
                    <a:p>
                      <a:pPr algn="ctr" fontAlgn="b"/>
                      <a:r>
                        <a:rPr lang="es-CO" sz="1600" u="none" strike="noStrike">
                          <a:effectLst/>
                          <a:latin typeface="Arial" panose="020B0604020202020204" pitchFamily="34" charset="0"/>
                          <a:cs typeface="Arial" panose="020B0604020202020204" pitchFamily="34" charset="0"/>
                        </a:rPr>
                        <a:t>POBLACION LGBTI</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7</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,1</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18882175"/>
                  </a:ext>
                </a:extLst>
              </a:tr>
              <a:tr h="331991">
                <a:tc>
                  <a:txBody>
                    <a:bodyPr/>
                    <a:lstStyle/>
                    <a:p>
                      <a:pPr algn="ctr" fontAlgn="b"/>
                      <a:r>
                        <a:rPr lang="es-CO" sz="1600" u="none" strike="noStrike">
                          <a:effectLst/>
                          <a:latin typeface="Arial" panose="020B0604020202020204" pitchFamily="34" charset="0"/>
                          <a:cs typeface="Arial" panose="020B0604020202020204" pitchFamily="34" charset="0"/>
                        </a:rPr>
                        <a:t>Total</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dirty="0">
                          <a:effectLst/>
                          <a:latin typeface="Arial" panose="020B0604020202020204" pitchFamily="34" charset="0"/>
                          <a:cs typeface="Arial" panose="020B0604020202020204" pitchFamily="34" charset="0"/>
                        </a:rPr>
                        <a:t>5986</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dirty="0">
                          <a:effectLst/>
                          <a:latin typeface="Arial" panose="020B0604020202020204" pitchFamily="34" charset="0"/>
                          <a:cs typeface="Arial" panose="020B0604020202020204" pitchFamily="34" charset="0"/>
                        </a:rPr>
                        <a:t>100,0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145965417"/>
                  </a:ext>
                </a:extLst>
              </a:tr>
            </a:tbl>
          </a:graphicData>
        </a:graphic>
      </p:graphicFrame>
    </p:spTree>
    <p:extLst>
      <p:ext uri="{BB962C8B-B14F-4D97-AF65-F5344CB8AC3E}">
        <p14:creationId xmlns:p14="http://schemas.microsoft.com/office/powerpoint/2010/main" val="181292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REGISTRO DE DISCAPACITADOS</a:t>
            </a:r>
          </a:p>
        </p:txBody>
      </p:sp>
      <p:sp>
        <p:nvSpPr>
          <p:cNvPr id="4" name="CuadroTexto 3">
            <a:extLst>
              <a:ext uri="{FF2B5EF4-FFF2-40B4-BE49-F238E27FC236}">
                <a16:creationId xmlns:a16="http://schemas.microsoft.com/office/drawing/2014/main" id="{70AF6EB2-C162-4258-B9AA-542290F219DA}"/>
              </a:ext>
            </a:extLst>
          </p:cNvPr>
          <p:cNvSpPr txBox="1"/>
          <p:nvPr/>
        </p:nvSpPr>
        <p:spPr>
          <a:xfrm>
            <a:off x="1296888" y="5272821"/>
            <a:ext cx="8747864" cy="923330"/>
          </a:xfrm>
          <a:prstGeom prst="rect">
            <a:avLst/>
          </a:prstGeom>
          <a:noFill/>
        </p:spPr>
        <p:txBody>
          <a:bodyPr wrap="square">
            <a:spAutoFit/>
          </a:bodyPr>
          <a:lstStyle/>
          <a:p>
            <a:pPr algn="just"/>
            <a:r>
              <a:rPr lang="es-CO" sz="1800" dirty="0">
                <a:effectLst/>
                <a:latin typeface="Arial" panose="020B0604020202020204" pitchFamily="34" charset="0"/>
                <a:ea typeface="Calibri" panose="020F0502020204030204" pitchFamily="34" charset="0"/>
              </a:rPr>
              <a:t>De acuerdo a la tabla, se observa que el 19% no registra la información relacionada con la discapacidad al momento de hacer uso de los canales que la entidad tiene dispuestos.</a:t>
            </a:r>
            <a:endParaRPr lang="es-CO" dirty="0"/>
          </a:p>
        </p:txBody>
      </p:sp>
      <p:graphicFrame>
        <p:nvGraphicFramePr>
          <p:cNvPr id="3" name="Tabla 2">
            <a:extLst>
              <a:ext uri="{FF2B5EF4-FFF2-40B4-BE49-F238E27FC236}">
                <a16:creationId xmlns:a16="http://schemas.microsoft.com/office/drawing/2014/main" id="{95C778EE-8298-4781-A762-C8E9EDBBEDCD}"/>
              </a:ext>
            </a:extLst>
          </p:cNvPr>
          <p:cNvGraphicFramePr>
            <a:graphicFrameLocks noGrp="1"/>
          </p:cNvGraphicFramePr>
          <p:nvPr>
            <p:extLst>
              <p:ext uri="{D42A27DB-BD31-4B8C-83A1-F6EECF244321}">
                <p14:modId xmlns:p14="http://schemas.microsoft.com/office/powerpoint/2010/main" val="2279749846"/>
              </p:ext>
            </p:extLst>
          </p:nvPr>
        </p:nvGraphicFramePr>
        <p:xfrm>
          <a:off x="2157984" y="1804416"/>
          <a:ext cx="7278624" cy="2901695"/>
        </p:xfrm>
        <a:graphic>
          <a:graphicData uri="http://schemas.openxmlformats.org/drawingml/2006/table">
            <a:tbl>
              <a:tblPr>
                <a:tableStyleId>{5C22544A-7EE6-4342-B048-85BDC9FD1C3A}</a:tableStyleId>
              </a:tblPr>
              <a:tblGrid>
                <a:gridCol w="3608730">
                  <a:extLst>
                    <a:ext uri="{9D8B030D-6E8A-4147-A177-3AD203B41FA5}">
                      <a16:colId xmlns:a16="http://schemas.microsoft.com/office/drawing/2014/main" val="3966840536"/>
                    </a:ext>
                  </a:extLst>
                </a:gridCol>
                <a:gridCol w="1834947">
                  <a:extLst>
                    <a:ext uri="{9D8B030D-6E8A-4147-A177-3AD203B41FA5}">
                      <a16:colId xmlns:a16="http://schemas.microsoft.com/office/drawing/2014/main" val="4254986651"/>
                    </a:ext>
                  </a:extLst>
                </a:gridCol>
                <a:gridCol w="1834947">
                  <a:extLst>
                    <a:ext uri="{9D8B030D-6E8A-4147-A177-3AD203B41FA5}">
                      <a16:colId xmlns:a16="http://schemas.microsoft.com/office/drawing/2014/main" val="742103185"/>
                    </a:ext>
                  </a:extLst>
                </a:gridCol>
              </a:tblGrid>
              <a:tr h="580339">
                <a:tc>
                  <a:txBody>
                    <a:bodyPr/>
                    <a:lstStyle/>
                    <a:p>
                      <a:pPr algn="ctr" fontAlgn="b"/>
                      <a:r>
                        <a:rPr lang="es-CO" sz="1800" b="1" u="none" strike="noStrike" dirty="0">
                          <a:effectLst/>
                          <a:latin typeface="Arial" panose="020B0604020202020204" pitchFamily="34" charset="0"/>
                          <a:cs typeface="Arial" panose="020B0604020202020204" pitchFamily="34" charset="0"/>
                        </a:rPr>
                        <a:t>DISCAPACIDAD</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b="1" u="none" strike="noStrike" dirty="0">
                          <a:effectLst/>
                          <a:latin typeface="Arial" panose="020B0604020202020204" pitchFamily="34" charset="0"/>
                          <a:cs typeface="Arial" panose="020B0604020202020204" pitchFamily="34" charset="0"/>
                        </a:rPr>
                        <a:t>Cantidad</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b="1" u="none" strike="noStrike" dirty="0">
                          <a:effectLst/>
                          <a:latin typeface="Arial" panose="020B0604020202020204" pitchFamily="34" charset="0"/>
                          <a:cs typeface="Arial" panose="020B0604020202020204" pitchFamily="34" charset="0"/>
                        </a:rPr>
                        <a:t>Porcentaje</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70836229"/>
                  </a:ext>
                </a:extLst>
              </a:tr>
              <a:tr h="580339">
                <a:tc>
                  <a:txBody>
                    <a:bodyPr/>
                    <a:lstStyle/>
                    <a:p>
                      <a:pPr algn="ctr" fontAlgn="b"/>
                      <a:r>
                        <a:rPr lang="es-CO" sz="1800" u="none" strike="noStrike" dirty="0">
                          <a:effectLst/>
                          <a:latin typeface="Arial" panose="020B0604020202020204" pitchFamily="34" charset="0"/>
                          <a:cs typeface="Arial" panose="020B0604020202020204" pitchFamily="34" charset="0"/>
                        </a:rPr>
                        <a:t>No respondió</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1141</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19,1</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2663745"/>
                  </a:ext>
                </a:extLst>
              </a:tr>
              <a:tr h="580339">
                <a:tc>
                  <a:txBody>
                    <a:bodyPr/>
                    <a:lstStyle/>
                    <a:p>
                      <a:pPr algn="ctr" fontAlgn="b"/>
                      <a:r>
                        <a:rPr lang="es-CO" sz="1800" u="none" strike="noStrike">
                          <a:effectLst/>
                          <a:latin typeface="Arial" panose="020B0604020202020204" pitchFamily="34" charset="0"/>
                          <a:cs typeface="Arial" panose="020B0604020202020204" pitchFamily="34" charset="0"/>
                        </a:rPr>
                        <a:t>NO</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3968</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66,3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77687652"/>
                  </a:ext>
                </a:extLst>
              </a:tr>
              <a:tr h="580339">
                <a:tc>
                  <a:txBody>
                    <a:bodyPr/>
                    <a:lstStyle/>
                    <a:p>
                      <a:pPr algn="ctr" fontAlgn="b"/>
                      <a:r>
                        <a:rPr lang="es-CO" sz="1800" u="none" strike="noStrike">
                          <a:effectLst/>
                          <a:latin typeface="Arial" panose="020B0604020202020204" pitchFamily="34" charset="0"/>
                          <a:cs typeface="Arial" panose="020B0604020202020204" pitchFamily="34" charset="0"/>
                        </a:rPr>
                        <a:t>SI</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877</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14,7</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15754214"/>
                  </a:ext>
                </a:extLst>
              </a:tr>
              <a:tr h="580339">
                <a:tc>
                  <a:txBody>
                    <a:bodyPr/>
                    <a:lstStyle/>
                    <a:p>
                      <a:pPr algn="ctr" fontAlgn="b"/>
                      <a:r>
                        <a:rPr lang="es-CO" sz="1800" u="none" strike="noStrike">
                          <a:effectLst/>
                          <a:latin typeface="Arial" panose="020B0604020202020204" pitchFamily="34" charset="0"/>
                          <a:cs typeface="Arial" panose="020B0604020202020204" pitchFamily="34" charset="0"/>
                        </a:rPr>
                        <a:t>Total</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5986</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dirty="0">
                          <a:effectLst/>
                          <a:latin typeface="Arial" panose="020B0604020202020204" pitchFamily="34" charset="0"/>
                          <a:cs typeface="Arial" panose="020B0604020202020204" pitchFamily="34" charset="0"/>
                        </a:rPr>
                        <a:t>100,0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288720412"/>
                  </a:ext>
                </a:extLst>
              </a:tr>
            </a:tbl>
          </a:graphicData>
        </a:graphic>
      </p:graphicFrame>
    </p:spTree>
    <p:extLst>
      <p:ext uri="{BB962C8B-B14F-4D97-AF65-F5344CB8AC3E}">
        <p14:creationId xmlns:p14="http://schemas.microsoft.com/office/powerpoint/2010/main" val="165216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CONCLUSIONES</a:t>
            </a:r>
          </a:p>
        </p:txBody>
      </p:sp>
      <p:sp>
        <p:nvSpPr>
          <p:cNvPr id="4" name="CuadroTexto 3">
            <a:extLst>
              <a:ext uri="{FF2B5EF4-FFF2-40B4-BE49-F238E27FC236}">
                <a16:creationId xmlns:a16="http://schemas.microsoft.com/office/drawing/2014/main" id="{7A1E51C6-F0B2-45F8-BACB-CC6884CF4994}"/>
              </a:ext>
            </a:extLst>
          </p:cNvPr>
          <p:cNvSpPr txBox="1"/>
          <p:nvPr/>
        </p:nvSpPr>
        <p:spPr>
          <a:xfrm>
            <a:off x="1421368" y="1830694"/>
            <a:ext cx="9887712" cy="1200329"/>
          </a:xfrm>
          <a:prstGeom prst="rect">
            <a:avLst/>
          </a:prstGeom>
          <a:noFill/>
        </p:spPr>
        <p:txBody>
          <a:bodyPr wrap="square">
            <a:spAutoFit/>
          </a:bodyPr>
          <a:lstStyle/>
          <a:p>
            <a:pPr marL="285750" indent="-285750" algn="just">
              <a:buFont typeface="Wingdings" panose="05000000000000000000" pitchFamily="2" charset="2"/>
              <a:buChar char="§"/>
            </a:pPr>
            <a:r>
              <a:rPr lang="es-ES" dirty="0"/>
              <a:t>El proceso cuenta con una base de datos mas fortalecida que año anteriores, la cual esta siendo monitoreada y actualizada constantemente, lo que permite tener un grado de confianza con relación a la información dispuesta por el usuario, ciudadano o interesado.</a:t>
            </a:r>
          </a:p>
          <a:p>
            <a:endParaRPr lang="es-ES" dirty="0"/>
          </a:p>
        </p:txBody>
      </p:sp>
    </p:spTree>
    <p:extLst>
      <p:ext uri="{BB962C8B-B14F-4D97-AF65-F5344CB8AC3E}">
        <p14:creationId xmlns:p14="http://schemas.microsoft.com/office/powerpoint/2010/main" val="410896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9712038" cy="400110"/>
          </a:xfrm>
          <a:prstGeom prst="rect">
            <a:avLst/>
          </a:prstGeom>
        </p:spPr>
        <p:txBody>
          <a:bodyPr wrap="square">
            <a:spAutoFit/>
          </a:bodyPr>
          <a:lstStyle/>
          <a:p>
            <a:r>
              <a:rPr lang="es-CO" sz="2000" b="1" dirty="0">
                <a:solidFill>
                  <a:srgbClr val="2F308F"/>
                </a:solidFill>
                <a:latin typeface="Century Gothic" panose="020B0502020202020204" pitchFamily="34" charset="0"/>
              </a:rPr>
              <a:t>INTRODUCCIÓN</a:t>
            </a:r>
          </a:p>
        </p:txBody>
      </p:sp>
      <p:sp>
        <p:nvSpPr>
          <p:cNvPr id="3" name="CuadroTexto 2">
            <a:extLst>
              <a:ext uri="{FF2B5EF4-FFF2-40B4-BE49-F238E27FC236}">
                <a16:creationId xmlns:a16="http://schemas.microsoft.com/office/drawing/2014/main" id="{4A6A1330-F00A-1D4B-9000-EDB9045829C3}"/>
              </a:ext>
            </a:extLst>
          </p:cNvPr>
          <p:cNvSpPr txBox="1"/>
          <p:nvPr/>
        </p:nvSpPr>
        <p:spPr>
          <a:xfrm>
            <a:off x="1510144" y="2438400"/>
            <a:ext cx="8977745" cy="369332"/>
          </a:xfrm>
          <a:prstGeom prst="rect">
            <a:avLst/>
          </a:prstGeom>
          <a:noFill/>
        </p:spPr>
        <p:txBody>
          <a:bodyPr wrap="square" rtlCol="0">
            <a:spAutoFit/>
          </a:bodyPr>
          <a:lstStyle/>
          <a:p>
            <a:pPr marL="285750" indent="-285750">
              <a:buFontTx/>
              <a:buChar char="-"/>
            </a:pPr>
            <a:endParaRPr lang="es-CO" dirty="0"/>
          </a:p>
        </p:txBody>
      </p:sp>
      <p:sp>
        <p:nvSpPr>
          <p:cNvPr id="4" name="CuadroTexto 3">
            <a:extLst>
              <a:ext uri="{FF2B5EF4-FFF2-40B4-BE49-F238E27FC236}">
                <a16:creationId xmlns:a16="http://schemas.microsoft.com/office/drawing/2014/main" id="{4A6A1330-F00A-1D4B-9000-EDB9045829C3}"/>
              </a:ext>
            </a:extLst>
          </p:cNvPr>
          <p:cNvSpPr txBox="1"/>
          <p:nvPr/>
        </p:nvSpPr>
        <p:spPr>
          <a:xfrm>
            <a:off x="1510144" y="1563756"/>
            <a:ext cx="8584832" cy="3246210"/>
          </a:xfrm>
          <a:prstGeom prst="rect">
            <a:avLst/>
          </a:prstGeom>
          <a:noFill/>
        </p:spPr>
        <p:txBody>
          <a:bodyPr wrap="square" rtlCol="0">
            <a:spAutoFit/>
          </a:bodyPr>
          <a:lstStyle/>
          <a:p>
            <a:pPr algn="just">
              <a:lnSpc>
                <a:spcPct val="107000"/>
              </a:lnSpc>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La Fiscalía General de la Nación en pro de  mejorar y fortalecer  el acceso a la administración de justicia de grupos focales ha optimizado esfuerzos encaminados a la identificación de las necesidades integrales de los usuarios y víctimas que acuden a la entidad, por lo que viene trabajando en  diversos mecanismo que permiten su caracterización, con el fin de prestar un servicio con calidad y eficiencia</a:t>
            </a:r>
            <a:r>
              <a:rPr lang="es-CO" sz="1800" dirty="0">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CO"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Lo anterior en pro de mejorar la prestación del servicio y permitiendo el acceso a la administración de justicia de grupos focales con calidad y eficiencia, que busque obtener una disminución significativa de la impunidad en el país.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99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689644"/>
            <a:ext cx="9712038" cy="400110"/>
          </a:xfrm>
          <a:prstGeom prst="rect">
            <a:avLst/>
          </a:prstGeom>
        </p:spPr>
        <p:txBody>
          <a:bodyPr wrap="square">
            <a:spAutoFit/>
          </a:bodyPr>
          <a:lstStyle/>
          <a:p>
            <a:r>
              <a:rPr lang="es-CO" sz="2000" b="1" dirty="0">
                <a:solidFill>
                  <a:srgbClr val="2F308F"/>
                </a:solidFill>
                <a:latin typeface="Century Gothic" panose="020B0502020202020204" pitchFamily="34" charset="0"/>
              </a:rPr>
              <a:t>OBJETIVO</a:t>
            </a:r>
          </a:p>
        </p:txBody>
      </p:sp>
      <p:sp>
        <p:nvSpPr>
          <p:cNvPr id="9" name="CuadroTexto 8">
            <a:extLst>
              <a:ext uri="{FF2B5EF4-FFF2-40B4-BE49-F238E27FC236}">
                <a16:creationId xmlns:a16="http://schemas.microsoft.com/office/drawing/2014/main" id="{07778765-CE1E-44C0-884F-2E9576D6A730}"/>
              </a:ext>
            </a:extLst>
          </p:cNvPr>
          <p:cNvSpPr txBox="1"/>
          <p:nvPr/>
        </p:nvSpPr>
        <p:spPr>
          <a:xfrm>
            <a:off x="1510144" y="1475434"/>
            <a:ext cx="9948672" cy="4024692"/>
          </a:xfrm>
          <a:prstGeom prst="rect">
            <a:avLst/>
          </a:prstGeom>
          <a:noFill/>
        </p:spPr>
        <p:txBody>
          <a:bodyPr wrap="square">
            <a:spAutoFit/>
          </a:bodyPr>
          <a:lstStyle/>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Identificar las características de los usuarios pertenecientes a grupos focales que demandan la prestación de los servicios de la Fiscalía General de la Nación  y  fortalecer los canales de atención a nivel nacional.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 </a:t>
            </a:r>
            <a:r>
              <a:rPr lang="es-CO" sz="2000" b="1" dirty="0">
                <a:solidFill>
                  <a:srgbClr val="2F308F"/>
                </a:solidFill>
                <a:latin typeface="Century Gothic" panose="020B0502020202020204" pitchFamily="34" charset="0"/>
              </a:rPr>
              <a:t>ALCANCE</a:t>
            </a:r>
          </a:p>
          <a:p>
            <a:pPr algn="just">
              <a:lnSpc>
                <a:spcPct val="107000"/>
              </a:lnSpc>
              <a:spcAft>
                <a:spcPts val="800"/>
              </a:spcAft>
            </a:pP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Los ciudadanos, usuario o interesados que hacen uso de los canales presencial, </a:t>
            </a:r>
            <a:r>
              <a:rPr lang="es-CO" dirty="0">
                <a:latin typeface="Arial" panose="020B0604020202020204" pitchFamily="34" charset="0"/>
                <a:ea typeface="Calibri" panose="020F0502020204030204" pitchFamily="34" charset="0"/>
                <a:cs typeface="Times New Roman" panose="02020603050405020304" pitchFamily="18" charset="0"/>
              </a:rPr>
              <a:t>virtual, </a:t>
            </a:r>
            <a:r>
              <a:rPr lang="es-CO" sz="1800" dirty="0">
                <a:effectLst/>
                <a:latin typeface="Arial" panose="020B0604020202020204" pitchFamily="34" charset="0"/>
                <a:ea typeface="Calibri" panose="020F0502020204030204" pitchFamily="34" charset="0"/>
                <a:cs typeface="Times New Roman" panose="02020603050405020304" pitchFamily="18" charset="0"/>
              </a:rPr>
              <a:t> telefónico, los cuales fueron dispuestos por la entidad con cobertura nacional.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La caracterización de usuarios se realiza con información disponible desde el 1 de enero a 31 de julio de 2020.</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81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9712038" cy="400110"/>
          </a:xfrm>
          <a:prstGeom prst="rect">
            <a:avLst/>
          </a:prstGeom>
        </p:spPr>
        <p:txBody>
          <a:bodyPr wrap="square">
            <a:spAutoFit/>
          </a:bodyPr>
          <a:lstStyle/>
          <a:p>
            <a:r>
              <a:rPr lang="es-CO" sz="2000" b="1" dirty="0">
                <a:solidFill>
                  <a:srgbClr val="2F308F"/>
                </a:solidFill>
                <a:latin typeface="Century Gothic" panose="020B0502020202020204" pitchFamily="34" charset="0"/>
              </a:rPr>
              <a:t>FUENTES DE INFORMACIÓN</a:t>
            </a:r>
          </a:p>
        </p:txBody>
      </p:sp>
      <p:sp>
        <p:nvSpPr>
          <p:cNvPr id="6" name="CuadroTexto 5">
            <a:extLst>
              <a:ext uri="{FF2B5EF4-FFF2-40B4-BE49-F238E27FC236}">
                <a16:creationId xmlns:a16="http://schemas.microsoft.com/office/drawing/2014/main" id="{5366FB77-CBE0-4212-84B1-16466F9C1BF4}"/>
              </a:ext>
            </a:extLst>
          </p:cNvPr>
          <p:cNvSpPr txBox="1"/>
          <p:nvPr/>
        </p:nvSpPr>
        <p:spPr>
          <a:xfrm>
            <a:off x="1243584" y="1506144"/>
            <a:ext cx="10643616" cy="4050019"/>
          </a:xfrm>
          <a:prstGeom prst="rect">
            <a:avLst/>
          </a:prstGeom>
          <a:noFill/>
        </p:spPr>
        <p:txBody>
          <a:bodyPr wrap="square">
            <a:spAutoFit/>
          </a:bodyPr>
          <a:lstStyle/>
          <a:p>
            <a:pPr algn="just">
              <a:lnSpc>
                <a:spcPct val="115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Este informe toma como referencia la información con la que actualmente cuenta la Dirección de Atención al Usuario, Intervención Temprana y Asignaciones tomada de diferentes fuentes, como son:</a:t>
            </a:r>
          </a:p>
          <a:p>
            <a:pPr algn="just">
              <a:lnSpc>
                <a:spcPct val="115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s-CO" sz="1800" dirty="0">
                <a:effectLst/>
                <a:latin typeface="Arial" panose="020B0604020202020204" pitchFamily="34" charset="0"/>
                <a:ea typeface="Calibri" panose="020F0502020204030204" pitchFamily="34" charset="0"/>
                <a:cs typeface="Times New Roman" panose="02020603050405020304" pitchFamily="18" charset="0"/>
              </a:rPr>
              <a:t>Base de datos SPOA</a:t>
            </a:r>
          </a:p>
          <a:p>
            <a:pPr marL="342900" lvl="0" indent="-342900">
              <a:lnSpc>
                <a:spcPct val="115000"/>
              </a:lnSpc>
              <a:buFont typeface="Wingdings" panose="05000000000000000000" pitchFamily="2" charset="2"/>
              <a:buChar char=""/>
            </a:pPr>
            <a:r>
              <a:rPr lang="es-CO" dirty="0">
                <a:latin typeface="Arial" panose="020B0604020202020204" pitchFamily="34" charset="0"/>
                <a:ea typeface="Calibri" panose="020F0502020204030204" pitchFamily="34" charset="0"/>
                <a:cs typeface="Times New Roman" panose="02020603050405020304" pitchFamily="18" charset="0"/>
              </a:rPr>
              <a:t>Base de datos SUIP</a:t>
            </a:r>
          </a:p>
          <a:p>
            <a:pPr marL="342900" lvl="0" indent="-342900">
              <a:lnSpc>
                <a:spcPct val="115000"/>
              </a:lnSpc>
              <a:buFont typeface="Wingdings" panose="05000000000000000000" pitchFamily="2" charset="2"/>
              <a:buChar char=""/>
            </a:pPr>
            <a:r>
              <a:rPr lang="es-CO" sz="1800" dirty="0">
                <a:effectLst/>
                <a:latin typeface="Arial" panose="020B0604020202020204" pitchFamily="34" charset="0"/>
                <a:ea typeface="Calibri" panose="020F0502020204030204" pitchFamily="34" charset="0"/>
                <a:cs typeface="Times New Roman" panose="02020603050405020304" pitchFamily="18" charset="0"/>
              </a:rPr>
              <a:t>Base de datos VIRTUAL</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800"/>
              </a:spcAft>
            </a:pP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 </a:t>
            </a:r>
            <a:r>
              <a:rPr lang="es-CO"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 de aclarar que el Centro de Contacto apoya el registro en diferentes plataformas de la entidad como son: la plataforma ¡ADenunciar!, SPOA, PQRS.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99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BASE DE DATOS – SPOA -SUIP- VIRTUAL </a:t>
            </a:r>
          </a:p>
        </p:txBody>
      </p:sp>
      <p:sp>
        <p:nvSpPr>
          <p:cNvPr id="4" name="CuadroTexto 3">
            <a:extLst>
              <a:ext uri="{FF2B5EF4-FFF2-40B4-BE49-F238E27FC236}">
                <a16:creationId xmlns:a16="http://schemas.microsoft.com/office/drawing/2014/main" id="{D8578A64-D032-4194-9C90-FA71C6A72272}"/>
              </a:ext>
            </a:extLst>
          </p:cNvPr>
          <p:cNvSpPr txBox="1"/>
          <p:nvPr/>
        </p:nvSpPr>
        <p:spPr>
          <a:xfrm>
            <a:off x="1510144" y="1402908"/>
            <a:ext cx="10121024" cy="5040675"/>
          </a:xfrm>
          <a:prstGeom prst="rect">
            <a:avLst/>
          </a:prstGeom>
          <a:noFill/>
        </p:spPr>
        <p:txBody>
          <a:bodyPr wrap="square">
            <a:spAutoFit/>
          </a:bodyPr>
          <a:lstStyle/>
          <a:p>
            <a:pPr lvl="0"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Es el registro de denuncias realizadas en los modelos de atención presencial, la página de Adenunciar y canal telefónico Centro de Contacto.</a:t>
            </a:r>
          </a:p>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En razón a que para el año 2018 la base de datos presentaba un alto nivel de registros incompletos, sin permitir en su momento generar un informe con registros eficaces, la Dirección de Atención, Intervención Temprana y Asignaciones implementó el Sistema Único de Información Penal SUIP,  el cual permite que la información que el usuario dispone en la entidad, sea registrada de manera completa y que está a su vez ingrese al sistema SPOA.</a:t>
            </a:r>
          </a:p>
          <a:p>
            <a:pPr algn="just">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De estas bases de datos se obtiene </a:t>
            </a:r>
            <a:r>
              <a:rPr lang="es-ES" dirty="0">
                <a:latin typeface="Arial" panose="020B0604020202020204" pitchFamily="34" charset="0"/>
                <a:ea typeface="Calibri" panose="020F0502020204030204" pitchFamily="34" charset="0"/>
                <a:cs typeface="Times New Roman" panose="02020603050405020304" pitchFamily="18" charset="0"/>
              </a:rPr>
              <a:t>información de:</a:t>
            </a:r>
            <a:endParaRPr lang="es-CO"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EDEB6373-2317-4BD7-B356-464A78E6E9A3}"/>
              </a:ext>
            </a:extLst>
          </p:cNvPr>
          <p:cNvGraphicFramePr>
            <a:graphicFrameLocks noGrp="1"/>
          </p:cNvGraphicFramePr>
          <p:nvPr>
            <p:extLst>
              <p:ext uri="{D42A27DB-BD31-4B8C-83A1-F6EECF244321}">
                <p14:modId xmlns:p14="http://schemas.microsoft.com/office/powerpoint/2010/main" val="4231521137"/>
              </p:ext>
            </p:extLst>
          </p:nvPr>
        </p:nvGraphicFramePr>
        <p:xfrm>
          <a:off x="1756932" y="4140642"/>
          <a:ext cx="6536577" cy="1314450"/>
        </p:xfrm>
        <a:graphic>
          <a:graphicData uri="http://schemas.openxmlformats.org/drawingml/2006/table">
            <a:tbl>
              <a:tblPr>
                <a:tableStyleId>{5C22544A-7EE6-4342-B048-85BDC9FD1C3A}</a:tableStyleId>
              </a:tblPr>
              <a:tblGrid>
                <a:gridCol w="2498537">
                  <a:extLst>
                    <a:ext uri="{9D8B030D-6E8A-4147-A177-3AD203B41FA5}">
                      <a16:colId xmlns:a16="http://schemas.microsoft.com/office/drawing/2014/main" val="4177708295"/>
                    </a:ext>
                  </a:extLst>
                </a:gridCol>
                <a:gridCol w="2019020">
                  <a:extLst>
                    <a:ext uri="{9D8B030D-6E8A-4147-A177-3AD203B41FA5}">
                      <a16:colId xmlns:a16="http://schemas.microsoft.com/office/drawing/2014/main" val="314941161"/>
                    </a:ext>
                  </a:extLst>
                </a:gridCol>
                <a:gridCol w="2019020">
                  <a:extLst>
                    <a:ext uri="{9D8B030D-6E8A-4147-A177-3AD203B41FA5}">
                      <a16:colId xmlns:a16="http://schemas.microsoft.com/office/drawing/2014/main" val="3773894713"/>
                    </a:ext>
                  </a:extLst>
                </a:gridCol>
              </a:tblGrid>
              <a:tr h="262890">
                <a:tc>
                  <a:txBody>
                    <a:bodyPr/>
                    <a:lstStyle/>
                    <a:p>
                      <a:pPr algn="ctr" fontAlgn="b"/>
                      <a:r>
                        <a:rPr lang="es-CO" sz="1400" u="none" strike="noStrike">
                          <a:effectLst/>
                          <a:latin typeface="Arial" panose="020B0604020202020204" pitchFamily="34" charset="0"/>
                          <a:cs typeface="Arial" panose="020B0604020202020204" pitchFamily="34" charset="0"/>
                        </a:rPr>
                        <a:t>Base da datos</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Cantidad</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Porcentaje</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03207789"/>
                  </a:ext>
                </a:extLst>
              </a:tr>
              <a:tr h="262890">
                <a:tc>
                  <a:txBody>
                    <a:bodyPr/>
                    <a:lstStyle/>
                    <a:p>
                      <a:pPr algn="ctr" fontAlgn="b"/>
                      <a:r>
                        <a:rPr lang="es-CO" sz="1400" u="none" strike="noStrike" dirty="0">
                          <a:effectLst/>
                          <a:latin typeface="Arial" panose="020B0604020202020204" pitchFamily="34" charset="0"/>
                          <a:cs typeface="Arial" panose="020B0604020202020204" pitchFamily="34" charset="0"/>
                        </a:rPr>
                        <a:t>SPOA</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2447</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40,9</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68400461"/>
                  </a:ext>
                </a:extLst>
              </a:tr>
              <a:tr h="262890">
                <a:tc>
                  <a:txBody>
                    <a:bodyPr/>
                    <a:lstStyle/>
                    <a:p>
                      <a:pPr algn="ctr" fontAlgn="b"/>
                      <a:r>
                        <a:rPr lang="es-CO" sz="1400" u="none" strike="noStrike">
                          <a:effectLst/>
                          <a:latin typeface="Arial" panose="020B0604020202020204" pitchFamily="34" charset="0"/>
                          <a:cs typeface="Arial" panose="020B0604020202020204" pitchFamily="34" charset="0"/>
                        </a:rPr>
                        <a:t>SUIP</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1566</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26,2</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15050714"/>
                  </a:ext>
                </a:extLst>
              </a:tr>
              <a:tr h="262890">
                <a:tc>
                  <a:txBody>
                    <a:bodyPr/>
                    <a:lstStyle/>
                    <a:p>
                      <a:pPr algn="ctr" fontAlgn="b"/>
                      <a:r>
                        <a:rPr lang="es-CO" sz="1400" u="none" strike="noStrike">
                          <a:effectLst/>
                          <a:latin typeface="Arial" panose="020B0604020202020204" pitchFamily="34" charset="0"/>
                          <a:cs typeface="Arial" panose="020B0604020202020204" pitchFamily="34" charset="0"/>
                        </a:rPr>
                        <a:t>VIRTUAL</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1973</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33,0</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84282145"/>
                  </a:ext>
                </a:extLst>
              </a:tr>
              <a:tr h="262890">
                <a:tc>
                  <a:txBody>
                    <a:bodyPr/>
                    <a:lstStyle/>
                    <a:p>
                      <a:pPr algn="ctr" fontAlgn="b"/>
                      <a:r>
                        <a:rPr lang="es-CO" sz="1400" u="none" strike="noStrike">
                          <a:effectLst/>
                          <a:latin typeface="Arial" panose="020B0604020202020204" pitchFamily="34" charset="0"/>
                          <a:cs typeface="Arial" panose="020B0604020202020204" pitchFamily="34" charset="0"/>
                        </a:rPr>
                        <a:t>Total</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5986</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100,0</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645093345"/>
                  </a:ext>
                </a:extLst>
              </a:tr>
            </a:tbl>
          </a:graphicData>
        </a:graphic>
      </p:graphicFrame>
    </p:spTree>
    <p:extLst>
      <p:ext uri="{BB962C8B-B14F-4D97-AF65-F5344CB8AC3E}">
        <p14:creationId xmlns:p14="http://schemas.microsoft.com/office/powerpoint/2010/main" val="70438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ES" sz="2800" b="1" dirty="0">
                <a:solidFill>
                  <a:srgbClr val="2F308F"/>
                </a:solidFill>
                <a:latin typeface="Century Gothic" panose="020B0502020202020204" pitchFamily="34" charset="0"/>
              </a:rPr>
              <a:t>CALIDAD DEL USUARIO</a:t>
            </a:r>
          </a:p>
        </p:txBody>
      </p:sp>
      <p:sp>
        <p:nvSpPr>
          <p:cNvPr id="10" name="CuadroTexto 9">
            <a:extLst>
              <a:ext uri="{FF2B5EF4-FFF2-40B4-BE49-F238E27FC236}">
                <a16:creationId xmlns:a16="http://schemas.microsoft.com/office/drawing/2014/main" id="{ECC3308E-7ED0-4B91-81C7-CDEF68A1ADF7}"/>
              </a:ext>
            </a:extLst>
          </p:cNvPr>
          <p:cNvSpPr txBox="1"/>
          <p:nvPr/>
        </p:nvSpPr>
        <p:spPr>
          <a:xfrm>
            <a:off x="1388224" y="979721"/>
            <a:ext cx="10255136" cy="1200329"/>
          </a:xfrm>
          <a:prstGeom prst="rect">
            <a:avLst/>
          </a:prstGeom>
          <a:noFill/>
        </p:spPr>
        <p:txBody>
          <a:bodyPr wrap="square">
            <a:spAutoFit/>
          </a:bodyPr>
          <a:lstStyle/>
          <a:p>
            <a:endParaRPr lang="es-ES" dirty="0"/>
          </a:p>
          <a:p>
            <a:r>
              <a:rPr lang="es-ES" dirty="0"/>
              <a:t>Aquí se especifica la calidad en la que se registra el ciudadano, usuario o interesado en el sistema al momento de hacer uso de los canales dispuesto por la entidad para que accedan a la justicia.</a:t>
            </a:r>
          </a:p>
          <a:p>
            <a:r>
              <a:rPr lang="es-ES" dirty="0"/>
              <a:t> </a:t>
            </a:r>
          </a:p>
        </p:txBody>
      </p:sp>
      <p:sp>
        <p:nvSpPr>
          <p:cNvPr id="12" name="CuadroTexto 11">
            <a:extLst>
              <a:ext uri="{FF2B5EF4-FFF2-40B4-BE49-F238E27FC236}">
                <a16:creationId xmlns:a16="http://schemas.microsoft.com/office/drawing/2014/main" id="{D752F382-6387-4231-9803-9074ADE7F7AF}"/>
              </a:ext>
            </a:extLst>
          </p:cNvPr>
          <p:cNvSpPr txBox="1"/>
          <p:nvPr/>
        </p:nvSpPr>
        <p:spPr>
          <a:xfrm>
            <a:off x="1388224" y="5718357"/>
            <a:ext cx="8656528" cy="670120"/>
          </a:xfrm>
          <a:prstGeom prst="rect">
            <a:avLst/>
          </a:prstGeom>
          <a:noFill/>
        </p:spPr>
        <p:txBody>
          <a:bodyPr wrap="square">
            <a:spAutoFit/>
          </a:bodyPr>
          <a:lstStyle/>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El total de usuarios que registraron una calidad especifica es de 97 de 5986 registros, lo que equivale a 1,6%.</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35CAA475-2674-48D6-BA09-C549CCE7A4F5}"/>
              </a:ext>
            </a:extLst>
          </p:cNvPr>
          <p:cNvGraphicFramePr>
            <a:graphicFrameLocks noGrp="1"/>
          </p:cNvGraphicFramePr>
          <p:nvPr>
            <p:extLst>
              <p:ext uri="{D42A27DB-BD31-4B8C-83A1-F6EECF244321}">
                <p14:modId xmlns:p14="http://schemas.microsoft.com/office/powerpoint/2010/main" val="2865535821"/>
              </p:ext>
            </p:extLst>
          </p:nvPr>
        </p:nvGraphicFramePr>
        <p:xfrm>
          <a:off x="1512430" y="1962912"/>
          <a:ext cx="9291346" cy="3633223"/>
        </p:xfrm>
        <a:graphic>
          <a:graphicData uri="http://schemas.openxmlformats.org/drawingml/2006/table">
            <a:tbl>
              <a:tblPr>
                <a:tableStyleId>{5C22544A-7EE6-4342-B048-85BDC9FD1C3A}</a:tableStyleId>
              </a:tblPr>
              <a:tblGrid>
                <a:gridCol w="8044185">
                  <a:extLst>
                    <a:ext uri="{9D8B030D-6E8A-4147-A177-3AD203B41FA5}">
                      <a16:colId xmlns:a16="http://schemas.microsoft.com/office/drawing/2014/main" val="3019383899"/>
                    </a:ext>
                  </a:extLst>
                </a:gridCol>
                <a:gridCol w="1247161">
                  <a:extLst>
                    <a:ext uri="{9D8B030D-6E8A-4147-A177-3AD203B41FA5}">
                      <a16:colId xmlns:a16="http://schemas.microsoft.com/office/drawing/2014/main" val="2959426510"/>
                    </a:ext>
                  </a:extLst>
                </a:gridCol>
              </a:tblGrid>
              <a:tr h="213719">
                <a:tc>
                  <a:txBody>
                    <a:bodyPr/>
                    <a:lstStyle/>
                    <a:p>
                      <a:pPr algn="l" fontAlgn="b"/>
                      <a:r>
                        <a:rPr lang="es-CO" sz="1100" b="1" u="none" strike="noStrike" dirty="0">
                          <a:effectLst/>
                          <a:latin typeface="Arial" panose="020B0604020202020204" pitchFamily="34" charset="0"/>
                          <a:cs typeface="Arial" panose="020B0604020202020204" pitchFamily="34" charset="0"/>
                        </a:rPr>
                        <a:t>CALIDAD DEL USUARIO </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b="1" u="none" strike="noStrike" dirty="0">
                          <a:effectLst/>
                          <a:latin typeface="Arial" panose="020B0604020202020204" pitchFamily="34" charset="0"/>
                          <a:cs typeface="Arial" panose="020B0604020202020204" pitchFamily="34" charset="0"/>
                        </a:rPr>
                        <a:t>CANTIDAD</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98682536"/>
                  </a:ext>
                </a:extLst>
              </a:tr>
              <a:tr h="213719">
                <a:tc>
                  <a:txBody>
                    <a:bodyPr/>
                    <a:lstStyle/>
                    <a:p>
                      <a:pPr algn="l" fontAlgn="b"/>
                      <a:r>
                        <a:rPr lang="es-CO" sz="1100" u="none" strike="noStrike" dirty="0">
                          <a:effectLst/>
                          <a:latin typeface="Arial" panose="020B0604020202020204" pitchFamily="34" charset="0"/>
                          <a:cs typeface="Arial" panose="020B0604020202020204" pitchFamily="34" charset="0"/>
                        </a:rPr>
                        <a:t>ABOGADO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44223706"/>
                  </a:ext>
                </a:extLst>
              </a:tr>
              <a:tr h="213719">
                <a:tc>
                  <a:txBody>
                    <a:bodyPr/>
                    <a:lstStyle/>
                    <a:p>
                      <a:pPr algn="l" fontAlgn="b"/>
                      <a:r>
                        <a:rPr lang="es-ES" sz="1100" u="none" strike="noStrike">
                          <a:effectLst/>
                          <a:latin typeface="Arial" panose="020B0604020202020204" pitchFamily="34" charset="0"/>
                          <a:cs typeface="Arial" panose="020B0604020202020204" pitchFamily="34" charset="0"/>
                        </a:rPr>
                        <a:t>FUERZAS ARMADAS (PONAL Y EJERCITO)</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761585390"/>
                  </a:ext>
                </a:extLst>
              </a:tr>
              <a:tr h="213719">
                <a:tc>
                  <a:txBody>
                    <a:bodyPr/>
                    <a:lstStyle/>
                    <a:p>
                      <a:pPr algn="l" fontAlgn="b"/>
                      <a:r>
                        <a:rPr lang="es-CO" sz="1100" u="none" strike="noStrike" dirty="0">
                          <a:effectLst/>
                          <a:latin typeface="Arial" panose="020B0604020202020204" pitchFamily="34" charset="0"/>
                          <a:cs typeface="Arial" panose="020B0604020202020204" pitchFamily="34" charset="0"/>
                        </a:rPr>
                        <a:t>CANDIDATO ELECIÓN POPYLAR - ALCANCE</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4</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50482607"/>
                  </a:ext>
                </a:extLst>
              </a:tr>
              <a:tr h="213719">
                <a:tc>
                  <a:txBody>
                    <a:bodyPr/>
                    <a:lstStyle/>
                    <a:p>
                      <a:pPr algn="l" fontAlgn="b"/>
                      <a:r>
                        <a:rPr lang="es-CO" sz="1100" u="none" strike="noStrike" dirty="0">
                          <a:effectLst/>
                          <a:latin typeface="Arial" panose="020B0604020202020204" pitchFamily="34" charset="0"/>
                          <a:cs typeface="Arial" panose="020B0604020202020204" pitchFamily="34" charset="0"/>
                        </a:rPr>
                        <a:t>DEFENSOR DE DERECHOS HUMANOS</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82460945"/>
                  </a:ext>
                </a:extLst>
              </a:tr>
              <a:tr h="213719">
                <a:tc>
                  <a:txBody>
                    <a:bodyPr/>
                    <a:lstStyle/>
                    <a:p>
                      <a:pPr algn="l" fontAlgn="b"/>
                      <a:r>
                        <a:rPr lang="es-ES" sz="1100" u="none" strike="noStrike">
                          <a:effectLst/>
                          <a:latin typeface="Arial" panose="020B0604020202020204" pitchFamily="34" charset="0"/>
                          <a:cs typeface="Arial" panose="020B0604020202020204" pitchFamily="34" charset="0"/>
                        </a:rPr>
                        <a:t>DESMOVILIZADO/VICTIMA DEL CONFLICTO/LÍDER  ORGANIZACIÓN COMUNITARIA</a:t>
                      </a:r>
                      <a:endParaRPr lang="es-ES"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14</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82870482"/>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DIRECTOR DEPARTAMENTO ADMINISTRATIVO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0907419"/>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DOCENTE/PROFESOR</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18</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18091698"/>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LIDER ORGANIZACIÓN SOCIAL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27408236"/>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MIEMBRO AUTODEFENSAS</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3302306"/>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NIÑO, NIÑA O ADOLESCENTES</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14</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30688414"/>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OTRO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7</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71498628"/>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ESTUDIANTES</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570650971"/>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PERIODISTA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86553680"/>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RECLAMANTE DE TIERRAS</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1</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18548734"/>
                  </a:ext>
                </a:extLst>
              </a:tr>
              <a:tr h="213719">
                <a:tc>
                  <a:txBody>
                    <a:bodyPr/>
                    <a:lstStyle/>
                    <a:p>
                      <a:pPr algn="l" fontAlgn="b"/>
                      <a:r>
                        <a:rPr lang="es-CO" sz="1100" u="none" strike="noStrike">
                          <a:effectLst/>
                          <a:latin typeface="Arial" panose="020B0604020202020204" pitchFamily="34" charset="0"/>
                          <a:cs typeface="Arial" panose="020B0604020202020204" pitchFamily="34" charset="0"/>
                        </a:rPr>
                        <a:t>SINDICALISTA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2</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003210243"/>
                  </a:ext>
                </a:extLst>
              </a:tr>
              <a:tr h="213719">
                <a:tc>
                  <a:txBody>
                    <a:bodyPr/>
                    <a:lstStyle/>
                    <a:p>
                      <a:pPr algn="l" fontAlgn="b"/>
                      <a:r>
                        <a:rPr lang="es-CO" sz="1100" u="none" strike="noStrike" dirty="0">
                          <a:effectLst/>
                          <a:latin typeface="Arial" panose="020B0604020202020204" pitchFamily="34" charset="0"/>
                          <a:cs typeface="Arial" panose="020B0604020202020204" pitchFamily="34" charset="0"/>
                        </a:rPr>
                        <a:t>TOTAL</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dirty="0">
                          <a:effectLst/>
                          <a:latin typeface="Arial" panose="020B0604020202020204" pitchFamily="34" charset="0"/>
                          <a:cs typeface="Arial" panose="020B0604020202020204" pitchFamily="34" charset="0"/>
                        </a:rPr>
                        <a:t>97</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237034904"/>
                  </a:ext>
                </a:extLst>
              </a:tr>
            </a:tbl>
          </a:graphicData>
        </a:graphic>
      </p:graphicFrame>
    </p:spTree>
    <p:extLst>
      <p:ext uri="{BB962C8B-B14F-4D97-AF65-F5344CB8AC3E}">
        <p14:creationId xmlns:p14="http://schemas.microsoft.com/office/powerpoint/2010/main" val="222528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ENFOQUE ETARIO</a:t>
            </a:r>
          </a:p>
        </p:txBody>
      </p:sp>
      <p:sp>
        <p:nvSpPr>
          <p:cNvPr id="4" name="CuadroTexto 3">
            <a:extLst>
              <a:ext uri="{FF2B5EF4-FFF2-40B4-BE49-F238E27FC236}">
                <a16:creationId xmlns:a16="http://schemas.microsoft.com/office/drawing/2014/main" id="{5A7AE035-E0B0-401B-B31A-E39CBAD126A6}"/>
              </a:ext>
            </a:extLst>
          </p:cNvPr>
          <p:cNvSpPr txBox="1"/>
          <p:nvPr/>
        </p:nvSpPr>
        <p:spPr>
          <a:xfrm>
            <a:off x="1280160" y="5295016"/>
            <a:ext cx="8764592" cy="670120"/>
          </a:xfrm>
          <a:prstGeom prst="rect">
            <a:avLst/>
          </a:prstGeom>
          <a:noFill/>
        </p:spPr>
        <p:txBody>
          <a:bodyPr wrap="square">
            <a:spAutoFit/>
          </a:bodyPr>
          <a:lstStyle/>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De acuerdo a la tabla, se observa que mas del 94% identifica su enfoque etario al comunicarse con la entidad.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EDDA8EA7-0B5F-4304-891B-A139465A2AB0}"/>
              </a:ext>
            </a:extLst>
          </p:cNvPr>
          <p:cNvGraphicFramePr>
            <a:graphicFrameLocks noGrp="1"/>
          </p:cNvGraphicFramePr>
          <p:nvPr>
            <p:extLst>
              <p:ext uri="{D42A27DB-BD31-4B8C-83A1-F6EECF244321}">
                <p14:modId xmlns:p14="http://schemas.microsoft.com/office/powerpoint/2010/main" val="313138790"/>
              </p:ext>
            </p:extLst>
          </p:nvPr>
        </p:nvGraphicFramePr>
        <p:xfrm>
          <a:off x="1706880" y="1609344"/>
          <a:ext cx="8875776" cy="3388786"/>
        </p:xfrm>
        <a:graphic>
          <a:graphicData uri="http://schemas.openxmlformats.org/drawingml/2006/table">
            <a:tbl>
              <a:tblPr>
                <a:tableStyleId>{5C22544A-7EE6-4342-B048-85BDC9FD1C3A}</a:tableStyleId>
              </a:tblPr>
              <a:tblGrid>
                <a:gridCol w="4400594">
                  <a:extLst>
                    <a:ext uri="{9D8B030D-6E8A-4147-A177-3AD203B41FA5}">
                      <a16:colId xmlns:a16="http://schemas.microsoft.com/office/drawing/2014/main" val="3729541301"/>
                    </a:ext>
                  </a:extLst>
                </a:gridCol>
                <a:gridCol w="2237591">
                  <a:extLst>
                    <a:ext uri="{9D8B030D-6E8A-4147-A177-3AD203B41FA5}">
                      <a16:colId xmlns:a16="http://schemas.microsoft.com/office/drawing/2014/main" val="3529821189"/>
                    </a:ext>
                  </a:extLst>
                </a:gridCol>
                <a:gridCol w="2237591">
                  <a:extLst>
                    <a:ext uri="{9D8B030D-6E8A-4147-A177-3AD203B41FA5}">
                      <a16:colId xmlns:a16="http://schemas.microsoft.com/office/drawing/2014/main" val="1763719195"/>
                    </a:ext>
                  </a:extLst>
                </a:gridCol>
              </a:tblGrid>
              <a:tr h="364771">
                <a:tc>
                  <a:txBody>
                    <a:bodyPr/>
                    <a:lstStyle/>
                    <a:p>
                      <a:pPr algn="ctr" fontAlgn="b"/>
                      <a:r>
                        <a:rPr lang="es-CO" sz="1400" b="1" u="none" strike="noStrike" dirty="0">
                          <a:effectLst/>
                          <a:latin typeface="Arial" panose="020B0604020202020204" pitchFamily="34" charset="0"/>
                          <a:cs typeface="Arial" panose="020B0604020202020204" pitchFamily="34" charset="0"/>
                        </a:rPr>
                        <a:t>ENFOQUE ETAREO</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b="1" u="none" strike="noStrike" dirty="0">
                          <a:effectLst/>
                          <a:latin typeface="Arial" panose="020B0604020202020204" pitchFamily="34" charset="0"/>
                          <a:cs typeface="Arial" panose="020B0604020202020204" pitchFamily="34" charset="0"/>
                        </a:rPr>
                        <a:t>Cantidad</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b="1" u="none" strike="noStrike" dirty="0">
                          <a:effectLst/>
                          <a:latin typeface="Arial" panose="020B0604020202020204" pitchFamily="34" charset="0"/>
                          <a:cs typeface="Arial" panose="020B0604020202020204" pitchFamily="34" charset="0"/>
                        </a:rPr>
                        <a:t>Porcentaje</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75751181"/>
                  </a:ext>
                </a:extLst>
              </a:tr>
              <a:tr h="271944">
                <a:tc>
                  <a:txBody>
                    <a:bodyPr/>
                    <a:lstStyle/>
                    <a:p>
                      <a:pPr algn="ctr" fontAlgn="b"/>
                      <a:r>
                        <a:rPr lang="es-CO" sz="1400" u="none" strike="noStrike" dirty="0">
                          <a:effectLst/>
                          <a:latin typeface="Arial" panose="020B0604020202020204" pitchFamily="34" charset="0"/>
                          <a:cs typeface="Arial" panose="020B0604020202020204" pitchFamily="34" charset="0"/>
                        </a:rPr>
                        <a:t>No respondió</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355</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5,9</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993792192"/>
                  </a:ext>
                </a:extLst>
              </a:tr>
              <a:tr h="492218">
                <a:tc>
                  <a:txBody>
                    <a:bodyPr/>
                    <a:lstStyle/>
                    <a:p>
                      <a:pPr algn="ctr" fontAlgn="b"/>
                      <a:r>
                        <a:rPr lang="es-ES" sz="1400" u="none" strike="noStrike" dirty="0">
                          <a:effectLst/>
                          <a:latin typeface="Arial" panose="020B0604020202020204" pitchFamily="34" charset="0"/>
                          <a:cs typeface="Arial" panose="020B0604020202020204" pitchFamily="34" charset="0"/>
                        </a:rPr>
                        <a:t>ADOLESCENTE DE 14 A 17 AÑOS.</a:t>
                      </a:r>
                      <a:endParaRPr lang="es-E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189</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3,2</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45393561"/>
                  </a:ext>
                </a:extLst>
              </a:tr>
              <a:tr h="492218">
                <a:tc>
                  <a:txBody>
                    <a:bodyPr/>
                    <a:lstStyle/>
                    <a:p>
                      <a:pPr algn="ctr" fontAlgn="b"/>
                      <a:r>
                        <a:rPr lang="es-ES" sz="1400" u="none" strike="noStrike">
                          <a:effectLst/>
                          <a:latin typeface="Arial" panose="020B0604020202020204" pitchFamily="34" charset="0"/>
                          <a:cs typeface="Arial" panose="020B0604020202020204" pitchFamily="34" charset="0"/>
                        </a:rPr>
                        <a:t>ADULTO ENTRE 27 Y 59 AÑOS.</a:t>
                      </a:r>
                      <a:endParaRPr lang="es-E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3426</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57,2</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58962192"/>
                  </a:ext>
                </a:extLst>
              </a:tr>
              <a:tr h="731529">
                <a:tc>
                  <a:txBody>
                    <a:bodyPr/>
                    <a:lstStyle/>
                    <a:p>
                      <a:pPr algn="ctr" fontAlgn="b"/>
                      <a:r>
                        <a:rPr lang="es-ES" sz="1400" u="none" strike="noStrike">
                          <a:effectLst/>
                          <a:latin typeface="Arial" panose="020B0604020202020204" pitchFamily="34" charset="0"/>
                          <a:cs typeface="Arial" panose="020B0604020202020204" pitchFamily="34" charset="0"/>
                        </a:rPr>
                        <a:t>ADULTO MAYOR. PERSONAS IGUAL O MAYOR A 60 AÑOS.</a:t>
                      </a:r>
                      <a:endParaRPr lang="es-E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392</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6,5</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87657916"/>
                  </a:ext>
                </a:extLst>
              </a:tr>
              <a:tr h="271944">
                <a:tc>
                  <a:txBody>
                    <a:bodyPr/>
                    <a:lstStyle/>
                    <a:p>
                      <a:pPr algn="ctr" fontAlgn="b"/>
                      <a:r>
                        <a:rPr lang="es-ES" sz="1400" u="none" strike="noStrike">
                          <a:effectLst/>
                          <a:latin typeface="Arial" panose="020B0604020202020204" pitchFamily="34" charset="0"/>
                          <a:cs typeface="Arial" panose="020B0604020202020204" pitchFamily="34" charset="0"/>
                        </a:rPr>
                        <a:t>JOVEN DE 18 A 26 AÑOS.</a:t>
                      </a:r>
                      <a:endParaRPr lang="es-E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1394</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23,3</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10948783"/>
                  </a:ext>
                </a:extLst>
              </a:tr>
              <a:tr h="492218">
                <a:tc>
                  <a:txBody>
                    <a:bodyPr/>
                    <a:lstStyle/>
                    <a:p>
                      <a:pPr algn="ctr" fontAlgn="b"/>
                      <a:r>
                        <a:rPr lang="es-ES" sz="1400" u="none" strike="noStrike">
                          <a:effectLst/>
                          <a:latin typeface="Arial" panose="020B0604020202020204" pitchFamily="34" charset="0"/>
                          <a:cs typeface="Arial" panose="020B0604020202020204" pitchFamily="34" charset="0"/>
                        </a:rPr>
                        <a:t>NIÑO, NIÑA. POBLACIÓN DE 0 A 13 AÑOS</a:t>
                      </a:r>
                      <a:endParaRPr lang="es-E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230</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a:effectLst/>
                          <a:latin typeface="Arial" panose="020B0604020202020204" pitchFamily="34" charset="0"/>
                          <a:cs typeface="Arial" panose="020B0604020202020204" pitchFamily="34" charset="0"/>
                        </a:rPr>
                        <a:t>3,8</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276808563"/>
                  </a:ext>
                </a:extLst>
              </a:tr>
              <a:tr h="271944">
                <a:tc>
                  <a:txBody>
                    <a:bodyPr/>
                    <a:lstStyle/>
                    <a:p>
                      <a:pPr algn="ctr" fontAlgn="b"/>
                      <a:r>
                        <a:rPr lang="es-CO" sz="1400" u="none" strike="noStrike">
                          <a:effectLst/>
                          <a:latin typeface="Arial" panose="020B0604020202020204" pitchFamily="34" charset="0"/>
                          <a:cs typeface="Arial" panose="020B0604020202020204" pitchFamily="34" charset="0"/>
                        </a:rPr>
                        <a:t>Total</a:t>
                      </a:r>
                      <a:endParaRPr lang="es-CO"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5986</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400" u="none" strike="noStrike" dirty="0">
                          <a:effectLst/>
                          <a:latin typeface="Arial" panose="020B0604020202020204" pitchFamily="34" charset="0"/>
                          <a:cs typeface="Arial" panose="020B0604020202020204" pitchFamily="34" charset="0"/>
                        </a:rPr>
                        <a:t>100,0</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05387666"/>
                  </a:ext>
                </a:extLst>
              </a:tr>
            </a:tbl>
          </a:graphicData>
        </a:graphic>
      </p:graphicFrame>
    </p:spTree>
    <p:extLst>
      <p:ext uri="{BB962C8B-B14F-4D97-AF65-F5344CB8AC3E}">
        <p14:creationId xmlns:p14="http://schemas.microsoft.com/office/powerpoint/2010/main" val="197034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IDENTIDAD DE GENERO</a:t>
            </a:r>
          </a:p>
        </p:txBody>
      </p:sp>
      <p:sp>
        <p:nvSpPr>
          <p:cNvPr id="4" name="CuadroTexto 3">
            <a:extLst>
              <a:ext uri="{FF2B5EF4-FFF2-40B4-BE49-F238E27FC236}">
                <a16:creationId xmlns:a16="http://schemas.microsoft.com/office/drawing/2014/main" id="{70AF6EB2-C162-4258-B9AA-542290F219DA}"/>
              </a:ext>
            </a:extLst>
          </p:cNvPr>
          <p:cNvSpPr txBox="1"/>
          <p:nvPr/>
        </p:nvSpPr>
        <p:spPr>
          <a:xfrm>
            <a:off x="1138392" y="5197962"/>
            <a:ext cx="9278112" cy="923330"/>
          </a:xfrm>
          <a:prstGeom prst="rect">
            <a:avLst/>
          </a:prstGeom>
          <a:noFill/>
        </p:spPr>
        <p:txBody>
          <a:bodyPr wrap="square">
            <a:spAutoFit/>
          </a:bodyPr>
          <a:lstStyle/>
          <a:p>
            <a:r>
              <a:rPr lang="es-CO" dirty="0">
                <a:latin typeface="Arial" panose="020B0604020202020204" pitchFamily="34" charset="0"/>
              </a:rPr>
              <a:t>Para este ítem, se observa que la información es poco efectiva, toda ves que el usuario al momento de registrarse en la base de datos no aporta la información relacionada con la identidad de genero.</a:t>
            </a:r>
            <a:endParaRPr lang="es-CO" dirty="0"/>
          </a:p>
        </p:txBody>
      </p:sp>
      <p:graphicFrame>
        <p:nvGraphicFramePr>
          <p:cNvPr id="5" name="Tabla 4">
            <a:extLst>
              <a:ext uri="{FF2B5EF4-FFF2-40B4-BE49-F238E27FC236}">
                <a16:creationId xmlns:a16="http://schemas.microsoft.com/office/drawing/2014/main" id="{0C69E164-0A55-408D-BB4A-6E8D31682F59}"/>
              </a:ext>
            </a:extLst>
          </p:cNvPr>
          <p:cNvGraphicFramePr>
            <a:graphicFrameLocks noGrp="1"/>
          </p:cNvGraphicFramePr>
          <p:nvPr>
            <p:extLst>
              <p:ext uri="{D42A27DB-BD31-4B8C-83A1-F6EECF244321}">
                <p14:modId xmlns:p14="http://schemas.microsoft.com/office/powerpoint/2010/main" val="2835761746"/>
              </p:ext>
            </p:extLst>
          </p:nvPr>
        </p:nvGraphicFramePr>
        <p:xfrm>
          <a:off x="1804416" y="1621536"/>
          <a:ext cx="9022080" cy="3207918"/>
        </p:xfrm>
        <a:graphic>
          <a:graphicData uri="http://schemas.openxmlformats.org/drawingml/2006/table">
            <a:tbl>
              <a:tblPr>
                <a:tableStyleId>{5C22544A-7EE6-4342-B048-85BDC9FD1C3A}</a:tableStyleId>
              </a:tblPr>
              <a:tblGrid>
                <a:gridCol w="4473132">
                  <a:extLst>
                    <a:ext uri="{9D8B030D-6E8A-4147-A177-3AD203B41FA5}">
                      <a16:colId xmlns:a16="http://schemas.microsoft.com/office/drawing/2014/main" val="3768166897"/>
                    </a:ext>
                  </a:extLst>
                </a:gridCol>
                <a:gridCol w="2274474">
                  <a:extLst>
                    <a:ext uri="{9D8B030D-6E8A-4147-A177-3AD203B41FA5}">
                      <a16:colId xmlns:a16="http://schemas.microsoft.com/office/drawing/2014/main" val="1676909311"/>
                    </a:ext>
                  </a:extLst>
                </a:gridCol>
                <a:gridCol w="2274474">
                  <a:extLst>
                    <a:ext uri="{9D8B030D-6E8A-4147-A177-3AD203B41FA5}">
                      <a16:colId xmlns:a16="http://schemas.microsoft.com/office/drawing/2014/main" val="18315089"/>
                    </a:ext>
                  </a:extLst>
                </a:gridCol>
              </a:tblGrid>
              <a:tr h="458274">
                <a:tc>
                  <a:txBody>
                    <a:bodyPr/>
                    <a:lstStyle/>
                    <a:p>
                      <a:pPr algn="ctr" fontAlgn="b"/>
                      <a:r>
                        <a:rPr lang="es-CO" sz="1600" b="1" u="none" strike="noStrike" dirty="0">
                          <a:effectLst/>
                          <a:latin typeface="Arial" panose="020B0604020202020204" pitchFamily="34" charset="0"/>
                          <a:cs typeface="Arial" panose="020B0604020202020204" pitchFamily="34" charset="0"/>
                        </a:rPr>
                        <a:t>IDENTIDAD DE GENERO</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b="1" u="none" strike="noStrike" dirty="0">
                          <a:effectLst/>
                          <a:latin typeface="Arial" panose="020B0604020202020204" pitchFamily="34" charset="0"/>
                          <a:cs typeface="Arial" panose="020B0604020202020204" pitchFamily="34" charset="0"/>
                        </a:rPr>
                        <a:t>Cantidad</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b="1" u="none" strike="noStrike" dirty="0">
                          <a:effectLst/>
                          <a:latin typeface="Arial" panose="020B0604020202020204" pitchFamily="34" charset="0"/>
                          <a:cs typeface="Arial" panose="020B0604020202020204" pitchFamily="34" charset="0"/>
                        </a:rPr>
                        <a:t>Porcentaje</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212473113"/>
                  </a:ext>
                </a:extLst>
              </a:tr>
              <a:tr h="458274">
                <a:tc>
                  <a:txBody>
                    <a:bodyPr/>
                    <a:lstStyle/>
                    <a:p>
                      <a:pPr algn="ctr" fontAlgn="b"/>
                      <a:r>
                        <a:rPr lang="es-CO" sz="1600" u="none" strike="noStrike" dirty="0">
                          <a:effectLst/>
                          <a:latin typeface="Arial" panose="020B0604020202020204" pitchFamily="34" charset="0"/>
                          <a:cs typeface="Arial" panose="020B0604020202020204" pitchFamily="34" charset="0"/>
                        </a:rPr>
                        <a:t>No respondió</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5139</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85,9</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60802552"/>
                  </a:ext>
                </a:extLst>
              </a:tr>
              <a:tr h="458274">
                <a:tc>
                  <a:txBody>
                    <a:bodyPr/>
                    <a:lstStyle/>
                    <a:p>
                      <a:pPr algn="ctr" fontAlgn="b"/>
                      <a:r>
                        <a:rPr lang="es-CO" sz="1600" u="none" strike="noStrike">
                          <a:effectLst/>
                          <a:latin typeface="Arial" panose="020B0604020202020204" pitchFamily="34" charset="0"/>
                          <a:cs typeface="Arial" panose="020B0604020202020204" pitchFamily="34" charset="0"/>
                        </a:rPr>
                        <a:t>HOMBRE</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382</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6,4</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94772535"/>
                  </a:ext>
                </a:extLst>
              </a:tr>
              <a:tr h="458274">
                <a:tc>
                  <a:txBody>
                    <a:bodyPr/>
                    <a:lstStyle/>
                    <a:p>
                      <a:pPr algn="ctr" fontAlgn="b"/>
                      <a:r>
                        <a:rPr lang="es-CO" sz="1600" u="none" strike="noStrike">
                          <a:effectLst/>
                          <a:latin typeface="Arial" panose="020B0604020202020204" pitchFamily="34" charset="0"/>
                          <a:cs typeface="Arial" panose="020B0604020202020204" pitchFamily="34" charset="0"/>
                        </a:rPr>
                        <a:t>HOMBRE TRANS</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5</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,1</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740323514"/>
                  </a:ext>
                </a:extLst>
              </a:tr>
              <a:tr h="458274">
                <a:tc>
                  <a:txBody>
                    <a:bodyPr/>
                    <a:lstStyle/>
                    <a:p>
                      <a:pPr algn="ctr" fontAlgn="b"/>
                      <a:r>
                        <a:rPr lang="es-CO" sz="1600" u="none" strike="noStrike">
                          <a:effectLst/>
                          <a:latin typeface="Arial" panose="020B0604020202020204" pitchFamily="34" charset="0"/>
                          <a:cs typeface="Arial" panose="020B0604020202020204" pitchFamily="34" charset="0"/>
                        </a:rPr>
                        <a:t>MUJER</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458</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7,7</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835302841"/>
                  </a:ext>
                </a:extLst>
              </a:tr>
              <a:tr h="458274">
                <a:tc>
                  <a:txBody>
                    <a:bodyPr/>
                    <a:lstStyle/>
                    <a:p>
                      <a:pPr algn="ctr" fontAlgn="b"/>
                      <a:r>
                        <a:rPr lang="es-CO" sz="1600" u="none" strike="noStrike">
                          <a:effectLst/>
                          <a:latin typeface="Arial" panose="020B0604020202020204" pitchFamily="34" charset="0"/>
                          <a:cs typeface="Arial" panose="020B0604020202020204" pitchFamily="34" charset="0"/>
                        </a:rPr>
                        <a:t>MUJER TRANS</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2</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,0</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329881010"/>
                  </a:ext>
                </a:extLst>
              </a:tr>
              <a:tr h="458274">
                <a:tc>
                  <a:txBody>
                    <a:bodyPr/>
                    <a:lstStyle/>
                    <a:p>
                      <a:pPr algn="ctr" fontAlgn="b"/>
                      <a:r>
                        <a:rPr lang="es-CO" sz="1600" u="none" strike="noStrike" dirty="0">
                          <a:effectLst/>
                          <a:latin typeface="Arial" panose="020B0604020202020204" pitchFamily="34" charset="0"/>
                          <a:cs typeface="Arial" panose="020B0604020202020204" pitchFamily="34" charset="0"/>
                        </a:rPr>
                        <a:t>Total</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a:effectLst/>
                          <a:latin typeface="Arial" panose="020B0604020202020204" pitchFamily="34" charset="0"/>
                          <a:cs typeface="Arial" panose="020B0604020202020204" pitchFamily="34" charset="0"/>
                        </a:rPr>
                        <a:t>5986</a:t>
                      </a:r>
                      <a:endParaRPr lang="es-CO"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600" u="none" strike="noStrike" dirty="0">
                          <a:effectLst/>
                          <a:latin typeface="Arial" panose="020B0604020202020204" pitchFamily="34" charset="0"/>
                          <a:cs typeface="Arial" panose="020B0604020202020204" pitchFamily="34" charset="0"/>
                        </a:rPr>
                        <a:t>100,0</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23277649"/>
                  </a:ext>
                </a:extLst>
              </a:tr>
            </a:tbl>
          </a:graphicData>
        </a:graphic>
      </p:graphicFrame>
    </p:spTree>
    <p:extLst>
      <p:ext uri="{BB962C8B-B14F-4D97-AF65-F5344CB8AC3E}">
        <p14:creationId xmlns:p14="http://schemas.microsoft.com/office/powerpoint/2010/main" val="376298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2C7EFB2-0BA5-CF4A-BB4C-F2A396A1F6EE}"/>
              </a:ext>
            </a:extLst>
          </p:cNvPr>
          <p:cNvSpPr/>
          <p:nvPr/>
        </p:nvSpPr>
        <p:spPr>
          <a:xfrm>
            <a:off x="1510144" y="736708"/>
            <a:ext cx="8534608" cy="523220"/>
          </a:xfrm>
          <a:prstGeom prst="rect">
            <a:avLst/>
          </a:prstGeom>
        </p:spPr>
        <p:txBody>
          <a:bodyPr wrap="square">
            <a:spAutoFit/>
          </a:bodyPr>
          <a:lstStyle/>
          <a:p>
            <a:r>
              <a:rPr lang="es-CO" sz="2800" b="1" dirty="0">
                <a:solidFill>
                  <a:srgbClr val="2F308F"/>
                </a:solidFill>
                <a:latin typeface="Century Gothic" panose="020B0502020202020204" pitchFamily="34" charset="0"/>
              </a:rPr>
              <a:t>ORIENTACIÓN SEXUAL</a:t>
            </a:r>
          </a:p>
        </p:txBody>
      </p:sp>
      <p:sp>
        <p:nvSpPr>
          <p:cNvPr id="4" name="CuadroTexto 3">
            <a:extLst>
              <a:ext uri="{FF2B5EF4-FFF2-40B4-BE49-F238E27FC236}">
                <a16:creationId xmlns:a16="http://schemas.microsoft.com/office/drawing/2014/main" id="{70AF6EB2-C162-4258-B9AA-542290F219DA}"/>
              </a:ext>
            </a:extLst>
          </p:cNvPr>
          <p:cNvSpPr txBox="1"/>
          <p:nvPr/>
        </p:nvSpPr>
        <p:spPr>
          <a:xfrm>
            <a:off x="1357848" y="5376516"/>
            <a:ext cx="9278112" cy="923330"/>
          </a:xfrm>
          <a:prstGeom prst="rect">
            <a:avLst/>
          </a:prstGeom>
          <a:noFill/>
        </p:spPr>
        <p:txBody>
          <a:bodyPr wrap="square">
            <a:spAutoFit/>
          </a:bodyPr>
          <a:lstStyle/>
          <a:p>
            <a:r>
              <a:rPr lang="es-CO" dirty="0">
                <a:latin typeface="Arial" panose="020B0604020202020204" pitchFamily="34" charset="0"/>
              </a:rPr>
              <a:t>Para este ítem, se observa que la información es poco efectiva, toda ves que el usuario al momento de registrarse en la base de datos no aporta la información relacionada con la orientación sexual.</a:t>
            </a:r>
            <a:endParaRPr lang="es-CO" dirty="0"/>
          </a:p>
        </p:txBody>
      </p:sp>
      <p:graphicFrame>
        <p:nvGraphicFramePr>
          <p:cNvPr id="3" name="Tabla 2">
            <a:extLst>
              <a:ext uri="{FF2B5EF4-FFF2-40B4-BE49-F238E27FC236}">
                <a16:creationId xmlns:a16="http://schemas.microsoft.com/office/drawing/2014/main" id="{EBF17D45-E39D-4D34-BA74-FDED826ACF78}"/>
              </a:ext>
            </a:extLst>
          </p:cNvPr>
          <p:cNvGraphicFramePr>
            <a:graphicFrameLocks noGrp="1"/>
          </p:cNvGraphicFramePr>
          <p:nvPr>
            <p:extLst>
              <p:ext uri="{D42A27DB-BD31-4B8C-83A1-F6EECF244321}">
                <p14:modId xmlns:p14="http://schemas.microsoft.com/office/powerpoint/2010/main" val="2547994180"/>
              </p:ext>
            </p:extLst>
          </p:nvPr>
        </p:nvGraphicFramePr>
        <p:xfrm>
          <a:off x="1938528" y="1658112"/>
          <a:ext cx="8375904" cy="3145536"/>
        </p:xfrm>
        <a:graphic>
          <a:graphicData uri="http://schemas.openxmlformats.org/drawingml/2006/table">
            <a:tbl>
              <a:tblPr>
                <a:tableStyleId>{5C22544A-7EE6-4342-B048-85BDC9FD1C3A}</a:tableStyleId>
              </a:tblPr>
              <a:tblGrid>
                <a:gridCol w="4152760">
                  <a:extLst>
                    <a:ext uri="{9D8B030D-6E8A-4147-A177-3AD203B41FA5}">
                      <a16:colId xmlns:a16="http://schemas.microsoft.com/office/drawing/2014/main" val="3000067946"/>
                    </a:ext>
                  </a:extLst>
                </a:gridCol>
                <a:gridCol w="2111572">
                  <a:extLst>
                    <a:ext uri="{9D8B030D-6E8A-4147-A177-3AD203B41FA5}">
                      <a16:colId xmlns:a16="http://schemas.microsoft.com/office/drawing/2014/main" val="1998247555"/>
                    </a:ext>
                  </a:extLst>
                </a:gridCol>
                <a:gridCol w="2111572">
                  <a:extLst>
                    <a:ext uri="{9D8B030D-6E8A-4147-A177-3AD203B41FA5}">
                      <a16:colId xmlns:a16="http://schemas.microsoft.com/office/drawing/2014/main" val="3523631365"/>
                    </a:ext>
                  </a:extLst>
                </a:gridCol>
              </a:tblGrid>
              <a:tr h="393192">
                <a:tc>
                  <a:txBody>
                    <a:bodyPr/>
                    <a:lstStyle/>
                    <a:p>
                      <a:pPr algn="ctr" fontAlgn="b"/>
                      <a:r>
                        <a:rPr lang="es-CO" sz="1800" b="1" u="none" strike="noStrike" dirty="0">
                          <a:effectLst/>
                          <a:latin typeface="Arial" panose="020B0604020202020204" pitchFamily="34" charset="0"/>
                          <a:cs typeface="Arial" panose="020B0604020202020204" pitchFamily="34" charset="0"/>
                        </a:rPr>
                        <a:t>ORIENTACION SEXUAL</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b="1" u="none" strike="noStrike" dirty="0">
                          <a:effectLst/>
                          <a:latin typeface="Arial" panose="020B0604020202020204" pitchFamily="34" charset="0"/>
                          <a:cs typeface="Arial" panose="020B0604020202020204" pitchFamily="34" charset="0"/>
                        </a:rPr>
                        <a:t>Cantidad</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b="1" u="none" strike="noStrike" dirty="0">
                          <a:effectLst/>
                          <a:latin typeface="Arial" panose="020B0604020202020204" pitchFamily="34" charset="0"/>
                          <a:cs typeface="Arial" panose="020B0604020202020204" pitchFamily="34" charset="0"/>
                        </a:rPr>
                        <a:t>Porcentaje</a:t>
                      </a:r>
                      <a:endParaRPr lang="es-CO"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7147983"/>
                  </a:ext>
                </a:extLst>
              </a:tr>
              <a:tr h="393192">
                <a:tc>
                  <a:txBody>
                    <a:bodyPr/>
                    <a:lstStyle/>
                    <a:p>
                      <a:pPr algn="ctr" fontAlgn="b"/>
                      <a:r>
                        <a:rPr lang="es-CO" sz="1800" u="none" strike="noStrike" dirty="0">
                          <a:effectLst/>
                          <a:latin typeface="Arial" panose="020B0604020202020204" pitchFamily="34" charset="0"/>
                          <a:cs typeface="Arial" panose="020B0604020202020204" pitchFamily="34" charset="0"/>
                        </a:rPr>
                        <a:t>No respondió</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5383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89,9</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63351159"/>
                  </a:ext>
                </a:extLst>
              </a:tr>
              <a:tr h="393192">
                <a:tc>
                  <a:txBody>
                    <a:bodyPr/>
                    <a:lstStyle/>
                    <a:p>
                      <a:pPr algn="ctr" fontAlgn="b"/>
                      <a:r>
                        <a:rPr lang="es-CO" sz="1800" u="none" strike="noStrike">
                          <a:effectLst/>
                          <a:latin typeface="Arial" panose="020B0604020202020204" pitchFamily="34" charset="0"/>
                          <a:cs typeface="Arial" panose="020B0604020202020204" pitchFamily="34" charset="0"/>
                        </a:rPr>
                        <a:t>ASEXUAL</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1</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33849901"/>
                  </a:ext>
                </a:extLst>
              </a:tr>
              <a:tr h="393192">
                <a:tc>
                  <a:txBody>
                    <a:bodyPr/>
                    <a:lstStyle/>
                    <a:p>
                      <a:pPr algn="ctr" fontAlgn="b"/>
                      <a:r>
                        <a:rPr lang="es-CO" sz="1800" u="none" strike="noStrike">
                          <a:effectLst/>
                          <a:latin typeface="Arial" panose="020B0604020202020204" pitchFamily="34" charset="0"/>
                          <a:cs typeface="Arial" panose="020B0604020202020204" pitchFamily="34" charset="0"/>
                        </a:rPr>
                        <a:t>BISEXUAL</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11</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,2</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733072410"/>
                  </a:ext>
                </a:extLst>
              </a:tr>
              <a:tr h="393192">
                <a:tc>
                  <a:txBody>
                    <a:bodyPr/>
                    <a:lstStyle/>
                    <a:p>
                      <a:pPr algn="ctr" fontAlgn="b"/>
                      <a:r>
                        <a:rPr lang="es-CO" sz="1800" u="none" strike="noStrike">
                          <a:effectLst/>
                          <a:latin typeface="Arial" panose="020B0604020202020204" pitchFamily="34" charset="0"/>
                          <a:cs typeface="Arial" panose="020B0604020202020204" pitchFamily="34" charset="0"/>
                        </a:rPr>
                        <a:t>GAY</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3</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,1</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85415290"/>
                  </a:ext>
                </a:extLst>
              </a:tr>
              <a:tr h="393192">
                <a:tc>
                  <a:txBody>
                    <a:bodyPr/>
                    <a:lstStyle/>
                    <a:p>
                      <a:pPr algn="ctr" fontAlgn="b"/>
                      <a:r>
                        <a:rPr lang="es-CO" sz="1800" u="none" strike="noStrike">
                          <a:effectLst/>
                          <a:latin typeface="Arial" panose="020B0604020202020204" pitchFamily="34" charset="0"/>
                          <a:cs typeface="Arial" panose="020B0604020202020204" pitchFamily="34" charset="0"/>
                        </a:rPr>
                        <a:t>HETEROSEXUAL</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586</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9,8</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58457609"/>
                  </a:ext>
                </a:extLst>
              </a:tr>
              <a:tr h="393192">
                <a:tc>
                  <a:txBody>
                    <a:bodyPr/>
                    <a:lstStyle/>
                    <a:p>
                      <a:pPr algn="ctr" fontAlgn="b"/>
                      <a:r>
                        <a:rPr lang="es-CO" sz="1800" u="none" strike="noStrike">
                          <a:effectLst/>
                          <a:latin typeface="Arial" panose="020B0604020202020204" pitchFamily="34" charset="0"/>
                          <a:cs typeface="Arial" panose="020B0604020202020204" pitchFamily="34" charset="0"/>
                        </a:rPr>
                        <a:t>LESBIANA</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2</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,0</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26058939"/>
                  </a:ext>
                </a:extLst>
              </a:tr>
              <a:tr h="393192">
                <a:tc>
                  <a:txBody>
                    <a:bodyPr/>
                    <a:lstStyle/>
                    <a:p>
                      <a:pPr algn="ctr" fontAlgn="b"/>
                      <a:r>
                        <a:rPr lang="es-CO" sz="1800" u="none" strike="noStrike">
                          <a:effectLst/>
                          <a:latin typeface="Arial" panose="020B0604020202020204" pitchFamily="34" charset="0"/>
                          <a:cs typeface="Arial" panose="020B0604020202020204" pitchFamily="34" charset="0"/>
                        </a:rPr>
                        <a:t>Total</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a:effectLst/>
                          <a:latin typeface="Arial" panose="020B0604020202020204" pitchFamily="34" charset="0"/>
                          <a:cs typeface="Arial" panose="020B0604020202020204" pitchFamily="34" charset="0"/>
                        </a:rPr>
                        <a:t>5986</a:t>
                      </a:r>
                      <a:endParaRPr lang="es-CO"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800" u="none" strike="noStrike" dirty="0">
                          <a:effectLst/>
                          <a:latin typeface="Arial" panose="020B0604020202020204" pitchFamily="34" charset="0"/>
                          <a:cs typeface="Arial" panose="020B0604020202020204" pitchFamily="34" charset="0"/>
                        </a:rPr>
                        <a:t>100,0</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234174214"/>
                  </a:ext>
                </a:extLst>
              </a:tr>
            </a:tbl>
          </a:graphicData>
        </a:graphic>
      </p:graphicFrame>
    </p:spTree>
    <p:extLst>
      <p:ext uri="{BB962C8B-B14F-4D97-AF65-F5344CB8AC3E}">
        <p14:creationId xmlns:p14="http://schemas.microsoft.com/office/powerpoint/2010/main" val="37249511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10764</TotalTime>
  <Words>971</Words>
  <Application>Microsoft Office PowerPoint</Application>
  <PresentationFormat>Panorámica</PresentationFormat>
  <Paragraphs>212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Cubillos Delgado</dc:creator>
  <cp:lastModifiedBy>Maria Enet Alvarez Manrique</cp:lastModifiedBy>
  <cp:revision>161</cp:revision>
  <dcterms:created xsi:type="dcterms:W3CDTF">2020-02-19T16:39:42Z</dcterms:created>
  <dcterms:modified xsi:type="dcterms:W3CDTF">2021-01-18T22:23:37Z</dcterms:modified>
</cp:coreProperties>
</file>