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65" r:id="rId3"/>
    <p:sldId id="266" r:id="rId4"/>
    <p:sldId id="264" r:id="rId5"/>
    <p:sldId id="267" r:id="rId6"/>
    <p:sldId id="259" r:id="rId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08F"/>
    <a:srgbClr val="B7D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6"/>
    <p:restoredTop sz="94674"/>
  </p:normalViewPr>
  <p:slideViewPr>
    <p:cSldViewPr snapToGrid="0" snapToObjects="1">
      <p:cViewPr varScale="1">
        <p:scale>
          <a:sx n="108" d="100"/>
          <a:sy n="108" d="100"/>
        </p:scale>
        <p:origin x="6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9BE406-B371-1840-A3D3-A1FC1E7E3B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F813A03-99AD-334A-AE3B-721DD8559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23170E9-B540-DB4E-A6B9-E2862C2E91D0}"/>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5" name="Marcador de pie de página 4">
            <a:extLst>
              <a:ext uri="{FF2B5EF4-FFF2-40B4-BE49-F238E27FC236}">
                <a16:creationId xmlns:a16="http://schemas.microsoft.com/office/drawing/2014/main" id="{F8F4B820-15C4-7C4D-98CA-F6FDC86728E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BF74C1-27C0-4F4A-8DBE-76DA685421DB}"/>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177198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345194-B812-104A-9E2E-C16DCC2B642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9E952AA4-3D52-B446-A3A4-12BA0E00AD3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2686968-6F82-5347-9A0F-FA3408F411F2}"/>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5" name="Marcador de pie de página 4">
            <a:extLst>
              <a:ext uri="{FF2B5EF4-FFF2-40B4-BE49-F238E27FC236}">
                <a16:creationId xmlns:a16="http://schemas.microsoft.com/office/drawing/2014/main" id="{AEE0B087-A179-8849-B7DE-65968F2C88E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6646A24-A79F-4943-86A6-E93F130688FD}"/>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66502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0A39C47-0E51-A446-9B7D-32B5D50C84A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0D78E60-8DC8-FE4F-A022-65F6D423A7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A10C7A5-EF6F-B441-BEAD-614D0AA6FB29}"/>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5" name="Marcador de pie de página 4">
            <a:extLst>
              <a:ext uri="{FF2B5EF4-FFF2-40B4-BE49-F238E27FC236}">
                <a16:creationId xmlns:a16="http://schemas.microsoft.com/office/drawing/2014/main" id="{6385CF61-4C0B-7E42-9027-45F1347FF41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BA0295E-F88F-3B40-9156-B2A8EDD6312B}"/>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191342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2F0F57-60E8-7A41-BBC5-E9AA80562D8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240B5D5-CCDB-0F45-83A8-42ABB05C4C6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D79B834-29E3-A246-9596-B103CB86837C}"/>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5" name="Marcador de pie de página 4">
            <a:extLst>
              <a:ext uri="{FF2B5EF4-FFF2-40B4-BE49-F238E27FC236}">
                <a16:creationId xmlns:a16="http://schemas.microsoft.com/office/drawing/2014/main" id="{7131000E-C96C-214B-B4BB-BB117E3DD84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8AE524C-1760-C441-9351-DDB183F588D0}"/>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85134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A1A6F-1D99-9A46-AF37-8B44FFF688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B330D5E-D923-394D-B222-B487F7907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314870-8313-944A-AA29-A36A019B9EE7}"/>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5" name="Marcador de pie de página 4">
            <a:extLst>
              <a:ext uri="{FF2B5EF4-FFF2-40B4-BE49-F238E27FC236}">
                <a16:creationId xmlns:a16="http://schemas.microsoft.com/office/drawing/2014/main" id="{E488950C-4EA0-B744-90FE-43FB4C3EEFE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FF62C59-42A3-B348-BB2A-58190A349392}"/>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28254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0A1E0-9AE6-B14F-A06C-9745C4678F1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419EC41-D894-FB48-A12D-41BC5DD36E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36364D1-42B6-D64E-AF60-95E3912D9F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AC7B179-4AE9-094E-9011-513700B06608}"/>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6" name="Marcador de pie de página 5">
            <a:extLst>
              <a:ext uri="{FF2B5EF4-FFF2-40B4-BE49-F238E27FC236}">
                <a16:creationId xmlns:a16="http://schemas.microsoft.com/office/drawing/2014/main" id="{5BA331C0-9E37-5F48-807A-ED0650CA12D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D00AF95-C73C-CC47-A64D-8CD141D8CA61}"/>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26617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E3CBC4-56F9-4348-A404-11C61BC1984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75FD70C-C731-CE49-849E-F197587E75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98C79B-B8FC-BC41-B3F6-1414BBCB1C8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B3C1684-C879-0045-B7BE-6D612FEA3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33EB68C-89F3-8242-A68A-4E6A5CCC99B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9F8146E-36AA-ED4B-A556-8423CDBD999C}"/>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8" name="Marcador de pie de página 7">
            <a:extLst>
              <a:ext uri="{FF2B5EF4-FFF2-40B4-BE49-F238E27FC236}">
                <a16:creationId xmlns:a16="http://schemas.microsoft.com/office/drawing/2014/main" id="{683000BB-A68E-7B44-8155-863A9D16D5A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9A06688-D043-FD45-96EF-1F9778E02E73}"/>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1699534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55F605-7EC5-1F4A-B00F-EC1B6C6C5C7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865D6930-1315-404E-8825-2057EA7C0FB2}"/>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4" name="Marcador de pie de página 3">
            <a:extLst>
              <a:ext uri="{FF2B5EF4-FFF2-40B4-BE49-F238E27FC236}">
                <a16:creationId xmlns:a16="http://schemas.microsoft.com/office/drawing/2014/main" id="{5754675E-59FD-C040-B081-F020AD5E28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0265E82-7DBD-9344-A3C2-D2A583B816E0}"/>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280835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D2B8AD0-9A11-0547-8E51-A1590CDA429B}"/>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3" name="Marcador de pie de página 2">
            <a:extLst>
              <a:ext uri="{FF2B5EF4-FFF2-40B4-BE49-F238E27FC236}">
                <a16:creationId xmlns:a16="http://schemas.microsoft.com/office/drawing/2014/main" id="{0E618F7F-6B80-364D-8409-D1F076FA883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8EE74CC-6310-CB49-8810-60B101C21745}"/>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89596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78FD4-D2EB-5A48-970C-8E5AFB13C7B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C516717-8801-A54B-87EE-E4B4961F9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4D12E06-7437-1F4E-9A0D-EAF2040BD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E18221F-F348-1449-BD73-BAB3E5CE50D1}"/>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6" name="Marcador de pie de página 5">
            <a:extLst>
              <a:ext uri="{FF2B5EF4-FFF2-40B4-BE49-F238E27FC236}">
                <a16:creationId xmlns:a16="http://schemas.microsoft.com/office/drawing/2014/main" id="{A0AD4378-4A16-7B46-B19F-80AE07C7118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6263A4-01C3-CC48-A073-143DA2608D65}"/>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03768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E419F-8FE3-1A4C-ACAF-04052CD696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6F5F820-DAAB-764D-A5FE-CC5FD6A3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F306ABD4-E733-1548-A9AA-FB2C1E19F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E18A00-FB17-4946-94D2-13F954C22F8F}"/>
              </a:ext>
            </a:extLst>
          </p:cNvPr>
          <p:cNvSpPr>
            <a:spLocks noGrp="1"/>
          </p:cNvSpPr>
          <p:nvPr>
            <p:ph type="dt" sz="half" idx="10"/>
          </p:nvPr>
        </p:nvSpPr>
        <p:spPr/>
        <p:txBody>
          <a:bodyPr/>
          <a:lstStyle/>
          <a:p>
            <a:fld id="{B6A05056-2B3B-064D-8782-25FF5C39B0C5}" type="datetimeFigureOut">
              <a:rPr lang="es-CO" smtClean="0"/>
              <a:t>6/07/2021</a:t>
            </a:fld>
            <a:endParaRPr lang="es-CO"/>
          </a:p>
        </p:txBody>
      </p:sp>
      <p:sp>
        <p:nvSpPr>
          <p:cNvPr id="6" name="Marcador de pie de página 5">
            <a:extLst>
              <a:ext uri="{FF2B5EF4-FFF2-40B4-BE49-F238E27FC236}">
                <a16:creationId xmlns:a16="http://schemas.microsoft.com/office/drawing/2014/main" id="{0CAA2C76-4F63-0041-92B8-FC55D3EC71B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102015E-498C-C143-BF8F-69FF1CA7DF9E}"/>
              </a:ext>
            </a:extLst>
          </p:cNvPr>
          <p:cNvSpPr>
            <a:spLocks noGrp="1"/>
          </p:cNvSpPr>
          <p:nvPr>
            <p:ph type="sldNum" sz="quarter" idx="12"/>
          </p:nvPr>
        </p:nvSpPr>
        <p:spPr/>
        <p:txBody>
          <a:bodyPr/>
          <a:lstStyle/>
          <a:p>
            <a:fld id="{081BA57D-D4F6-C341-B32D-67FAA574FF5C}" type="slidenum">
              <a:rPr lang="es-CO" smtClean="0"/>
              <a:t>‹Nº›</a:t>
            </a:fld>
            <a:endParaRPr lang="es-CO"/>
          </a:p>
        </p:txBody>
      </p:sp>
    </p:spTree>
    <p:extLst>
      <p:ext uri="{BB962C8B-B14F-4D97-AF65-F5344CB8AC3E}">
        <p14:creationId xmlns:p14="http://schemas.microsoft.com/office/powerpoint/2010/main" val="346520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378209-2AA0-A64B-B5FF-793D67D53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5E5AAAD-121C-8049-840D-5B43189868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9A32BBB-CDD8-914F-B985-42A48E1159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05056-2B3B-064D-8782-25FF5C39B0C5}" type="datetimeFigureOut">
              <a:rPr lang="es-CO" smtClean="0"/>
              <a:t>6/07/2021</a:t>
            </a:fld>
            <a:endParaRPr lang="es-CO"/>
          </a:p>
        </p:txBody>
      </p:sp>
      <p:sp>
        <p:nvSpPr>
          <p:cNvPr id="5" name="Marcador de pie de página 4">
            <a:extLst>
              <a:ext uri="{FF2B5EF4-FFF2-40B4-BE49-F238E27FC236}">
                <a16:creationId xmlns:a16="http://schemas.microsoft.com/office/drawing/2014/main" id="{B0C31935-CC21-694C-AE55-0D8EC475F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5B5CEEB-CA54-1C4B-AB26-1437B85D1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BA57D-D4F6-C341-B32D-67FAA574FF5C}" type="slidenum">
              <a:rPr lang="es-CO" smtClean="0"/>
              <a:t>‹Nº›</a:t>
            </a:fld>
            <a:endParaRPr lang="es-CO"/>
          </a:p>
        </p:txBody>
      </p:sp>
    </p:spTree>
    <p:extLst>
      <p:ext uri="{BB962C8B-B14F-4D97-AF65-F5344CB8AC3E}">
        <p14:creationId xmlns:p14="http://schemas.microsoft.com/office/powerpoint/2010/main" val="2412838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929663-9EC5-5541-B560-093586610163}"/>
              </a:ext>
            </a:extLst>
          </p:cNvPr>
          <p:cNvSpPr txBox="1"/>
          <p:nvPr/>
        </p:nvSpPr>
        <p:spPr>
          <a:xfrm>
            <a:off x="596766" y="4361468"/>
            <a:ext cx="10838878" cy="830997"/>
          </a:xfrm>
          <a:prstGeom prst="rect">
            <a:avLst/>
          </a:prstGeom>
          <a:noFill/>
        </p:spPr>
        <p:txBody>
          <a:bodyPr wrap="square" rtlCol="0">
            <a:spAutoFit/>
          </a:bodyPr>
          <a:lstStyle/>
          <a:p>
            <a:r>
              <a:rPr lang="es-CO" sz="2400" dirty="0">
                <a:solidFill>
                  <a:schemeClr val="bg1">
                    <a:lumMod val="95000"/>
                  </a:schemeClr>
                </a:solidFill>
                <a:latin typeface="Century Gothic" panose="020B0502020202020204" pitchFamily="34" charset="0"/>
              </a:rPr>
              <a:t>R</a:t>
            </a:r>
            <a:r>
              <a:rPr lang="es-MX" sz="2400" dirty="0">
                <a:solidFill>
                  <a:schemeClr val="bg1">
                    <a:lumMod val="95000"/>
                  </a:schemeClr>
                </a:solidFill>
                <a:latin typeface="Century Gothic" panose="020B0502020202020204" pitchFamily="34" charset="0"/>
              </a:rPr>
              <a:t>esultados operacionales relevantes contra la criminalidad organizada en los territorios. </a:t>
            </a:r>
            <a:r>
              <a:rPr lang="es-CO" sz="2400" dirty="0">
                <a:solidFill>
                  <a:schemeClr val="bg1">
                    <a:lumMod val="95000"/>
                  </a:schemeClr>
                </a:solidFill>
                <a:latin typeface="Century Gothic" panose="020B0502020202020204" pitchFamily="34" charset="0"/>
              </a:rPr>
              <a:t> </a:t>
            </a:r>
          </a:p>
        </p:txBody>
      </p:sp>
      <p:sp>
        <p:nvSpPr>
          <p:cNvPr id="3" name="CuadroTexto 2">
            <a:extLst>
              <a:ext uri="{FF2B5EF4-FFF2-40B4-BE49-F238E27FC236}">
                <a16:creationId xmlns:a16="http://schemas.microsoft.com/office/drawing/2014/main" id="{74767D7C-C702-854F-9C5B-4AA94B933D43}"/>
              </a:ext>
            </a:extLst>
          </p:cNvPr>
          <p:cNvSpPr txBox="1"/>
          <p:nvPr/>
        </p:nvSpPr>
        <p:spPr>
          <a:xfrm>
            <a:off x="577516" y="5181965"/>
            <a:ext cx="5518484" cy="954107"/>
          </a:xfrm>
          <a:prstGeom prst="rect">
            <a:avLst/>
          </a:prstGeom>
          <a:noFill/>
        </p:spPr>
        <p:txBody>
          <a:bodyPr wrap="square" rtlCol="0">
            <a:spAutoFit/>
          </a:bodyPr>
          <a:lstStyle/>
          <a:p>
            <a:r>
              <a:rPr lang="es-CO" sz="2800" b="1" dirty="0">
                <a:solidFill>
                  <a:srgbClr val="B7DDEB"/>
                </a:solidFill>
                <a:latin typeface="Century Gothic" panose="020B0502020202020204" pitchFamily="34" charset="0"/>
              </a:rPr>
              <a:t>Delegada Contra la Criminalidad Organizada </a:t>
            </a:r>
          </a:p>
        </p:txBody>
      </p:sp>
      <p:sp>
        <p:nvSpPr>
          <p:cNvPr id="4" name="CuadroTexto 3">
            <a:extLst>
              <a:ext uri="{FF2B5EF4-FFF2-40B4-BE49-F238E27FC236}">
                <a16:creationId xmlns:a16="http://schemas.microsoft.com/office/drawing/2014/main" id="{BAB6E1B8-75FD-494D-A693-C182925B4CA3}"/>
              </a:ext>
            </a:extLst>
          </p:cNvPr>
          <p:cNvSpPr txBox="1"/>
          <p:nvPr/>
        </p:nvSpPr>
        <p:spPr>
          <a:xfrm>
            <a:off x="8586901" y="6043061"/>
            <a:ext cx="3888607" cy="646331"/>
          </a:xfrm>
          <a:prstGeom prst="rect">
            <a:avLst/>
          </a:prstGeom>
          <a:noFill/>
        </p:spPr>
        <p:txBody>
          <a:bodyPr wrap="square" rtlCol="0">
            <a:spAutoFit/>
          </a:bodyPr>
          <a:lstStyle/>
          <a:p>
            <a:r>
              <a:rPr lang="es-CO" sz="1200" dirty="0">
                <a:solidFill>
                  <a:schemeClr val="bg1">
                    <a:lumMod val="95000"/>
                  </a:schemeClr>
                </a:solidFill>
                <a:latin typeface="Century Gothic" panose="020B0502020202020204" pitchFamily="34" charset="0"/>
              </a:rPr>
              <a:t>Doctor: </a:t>
            </a:r>
          </a:p>
          <a:p>
            <a:r>
              <a:rPr lang="es-CO" sz="1200" b="1" dirty="0">
                <a:solidFill>
                  <a:schemeClr val="bg1">
                    <a:lumMod val="95000"/>
                  </a:schemeClr>
                </a:solidFill>
                <a:latin typeface="Century Gothic" panose="020B0502020202020204" pitchFamily="34" charset="0"/>
              </a:rPr>
              <a:t>Javier Enrique García Trochez</a:t>
            </a:r>
          </a:p>
          <a:p>
            <a:r>
              <a:rPr lang="es-CO" sz="1200" dirty="0">
                <a:solidFill>
                  <a:schemeClr val="bg1">
                    <a:lumMod val="95000"/>
                  </a:schemeClr>
                </a:solidFill>
                <a:latin typeface="Century Gothic" panose="020B0502020202020204" pitchFamily="34" charset="0"/>
              </a:rPr>
              <a:t>Delegado contra la Criminalidad Organizada</a:t>
            </a:r>
          </a:p>
        </p:txBody>
      </p:sp>
    </p:spTree>
    <p:extLst>
      <p:ext uri="{BB962C8B-B14F-4D97-AF65-F5344CB8AC3E}">
        <p14:creationId xmlns:p14="http://schemas.microsoft.com/office/powerpoint/2010/main" val="429477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97793" y="918859"/>
            <a:ext cx="7873585" cy="461665"/>
          </a:xfrm>
          <a:prstGeom prst="rect">
            <a:avLst/>
          </a:prstGeom>
          <a:noFill/>
        </p:spPr>
        <p:txBody>
          <a:bodyPr wrap="square" rtlCol="0">
            <a:spAutoFit/>
          </a:bodyPr>
          <a:lstStyle/>
          <a:p>
            <a:r>
              <a:rPr lang="es-CO" sz="2400" b="1" dirty="0">
                <a:latin typeface="Century Gothic" panose="020B0502020202020204" pitchFamily="34" charset="0"/>
              </a:rPr>
              <a:t>Delegada contra la Criminalidad Organizada</a:t>
            </a:r>
            <a:endParaRPr lang="es-CO" sz="2400" b="1" dirty="0">
              <a:solidFill>
                <a:srgbClr val="2F308F"/>
              </a:solidFill>
              <a:latin typeface="Century Gothic" panose="020B0502020202020204" pitchFamily="34" charset="0"/>
            </a:endParaRPr>
          </a:p>
        </p:txBody>
      </p:sp>
      <p:sp>
        <p:nvSpPr>
          <p:cNvPr id="5" name="Marcador de contenido 4"/>
          <p:cNvSpPr>
            <a:spLocks noGrp="1"/>
          </p:cNvSpPr>
          <p:nvPr>
            <p:ph sz="half" idx="1"/>
          </p:nvPr>
        </p:nvSpPr>
        <p:spPr>
          <a:xfrm>
            <a:off x="838200" y="1728643"/>
            <a:ext cx="5181600" cy="4351338"/>
          </a:xfrm>
        </p:spPr>
        <p:txBody>
          <a:bodyPr>
            <a:normAutofit/>
          </a:bodyPr>
          <a:lstStyle/>
          <a:p>
            <a:pPr marL="0" indent="0" algn="ctr">
              <a:buNone/>
            </a:pPr>
            <a:r>
              <a:rPr lang="en-US" sz="1400" b="1" dirty="0">
                <a:solidFill>
                  <a:schemeClr val="bg1">
                    <a:lumMod val="50000"/>
                  </a:schemeClr>
                </a:solidFill>
                <a:latin typeface="Century Gothic" panose="020B0502020202020204" pitchFamily="34" charset="0"/>
              </a:rPr>
              <a:t>Abatido alias Marihuano; golpe contundente contra el Clan del Golfo</a:t>
            </a:r>
          </a:p>
          <a:p>
            <a:pPr marL="0" indent="0" algn="just">
              <a:buNone/>
            </a:pPr>
            <a:r>
              <a:rPr lang="es-MX" sz="1500" dirty="0">
                <a:solidFill>
                  <a:schemeClr val="bg1">
                    <a:lumMod val="50000"/>
                  </a:schemeClr>
                </a:solidFill>
                <a:latin typeface="Century Gothic" panose="020B0502020202020204" pitchFamily="34" charset="0"/>
              </a:rPr>
              <a:t>Gracias al trabajo investigativo articulado de la </a:t>
            </a:r>
            <a:r>
              <a:rPr lang="es-MX" sz="1500" b="1" dirty="0">
                <a:solidFill>
                  <a:schemeClr val="bg1">
                    <a:lumMod val="50000"/>
                  </a:schemeClr>
                </a:solidFill>
                <a:latin typeface="Century Gothic" panose="020B0502020202020204" pitchFamily="34" charset="0"/>
              </a:rPr>
              <a:t>Dirección Especializada contra las Organizaciones Criminales y la Dirección Especializada contra el Narcotráfico</a:t>
            </a:r>
            <a:r>
              <a:rPr lang="es-MX" sz="1500" dirty="0">
                <a:solidFill>
                  <a:schemeClr val="bg1">
                    <a:lumMod val="50000"/>
                  </a:schemeClr>
                </a:solidFill>
                <a:latin typeface="Century Gothic" panose="020B0502020202020204" pitchFamily="34" charset="0"/>
              </a:rPr>
              <a:t>, las fuerzas militares y la Policía Nacional realizaron una operación en la que cayó Nelson Darío Hurtado Simanca, alias Marihuano, segundo cabecilla del ‘Clan del Golfo’, y tres de sus subalternos. En el procedimiento desarrollado en la vereda Buenavista de Riosucio (Chocó)</a:t>
            </a:r>
            <a:endParaRPr lang="en-US" sz="1500" dirty="0">
              <a:solidFill>
                <a:schemeClr val="bg1">
                  <a:lumMod val="50000"/>
                </a:schemeClr>
              </a:solidFill>
              <a:latin typeface="Century Gothic" panose="020B0502020202020204" pitchFamily="34" charset="0"/>
            </a:endParaRPr>
          </a:p>
        </p:txBody>
      </p:sp>
      <p:sp>
        <p:nvSpPr>
          <p:cNvPr id="6" name="Marcador de contenido 5"/>
          <p:cNvSpPr>
            <a:spLocks noGrp="1"/>
          </p:cNvSpPr>
          <p:nvPr>
            <p:ph sz="half" idx="2"/>
          </p:nvPr>
        </p:nvSpPr>
        <p:spPr>
          <a:xfrm>
            <a:off x="6172200" y="1725468"/>
            <a:ext cx="5181600" cy="4351338"/>
          </a:xfrm>
        </p:spPr>
        <p:txBody>
          <a:bodyPr>
            <a:normAutofit/>
          </a:bodyPr>
          <a:lstStyle/>
          <a:p>
            <a:pPr marL="0" indent="0" algn="ctr">
              <a:buNone/>
            </a:pPr>
            <a:r>
              <a:rPr lang="es-MX" sz="1400" b="1" dirty="0">
                <a:solidFill>
                  <a:schemeClr val="bg1">
                    <a:lumMod val="50000"/>
                  </a:schemeClr>
                </a:solidFill>
                <a:latin typeface="Century Gothic" panose="020B0502020202020204" pitchFamily="34" charset="0"/>
              </a:rPr>
              <a:t>Cae máximo cabecilla de ‘Los Pelusos’</a:t>
            </a:r>
          </a:p>
          <a:p>
            <a:pPr marL="0" indent="0" algn="just">
              <a:buNone/>
            </a:pPr>
            <a:r>
              <a:rPr lang="es-MX" sz="1500" dirty="0">
                <a:solidFill>
                  <a:schemeClr val="bg1">
                    <a:lumMod val="50000"/>
                  </a:schemeClr>
                </a:solidFill>
                <a:latin typeface="Century Gothic" panose="020B0502020202020204" pitchFamily="34" charset="0"/>
              </a:rPr>
              <a:t>El trabajo articulado de la </a:t>
            </a:r>
            <a:r>
              <a:rPr lang="es-MX" sz="1500" b="1" dirty="0">
                <a:solidFill>
                  <a:schemeClr val="bg1">
                    <a:lumMod val="50000"/>
                  </a:schemeClr>
                </a:solidFill>
                <a:latin typeface="Century Gothic" panose="020B0502020202020204" pitchFamily="34" charset="0"/>
              </a:rPr>
              <a:t>Dirección Especializada contra las Organizaciones Criminales </a:t>
            </a:r>
            <a:r>
              <a:rPr lang="es-MX" sz="1500" dirty="0">
                <a:solidFill>
                  <a:schemeClr val="bg1">
                    <a:lumMod val="50000"/>
                  </a:schemeClr>
                </a:solidFill>
                <a:latin typeface="Century Gothic" panose="020B0502020202020204" pitchFamily="34" charset="0"/>
              </a:rPr>
              <a:t>y la Policía Nacional permitió capturar a Jhon Fredy Urquijo Vaca, alias Macho, presunto máximo cabecilla de ‘Los Pelusos. En audiencias concentradas fue imputado por concierto para delinquir con fines de homicidio, terrorismo, y tráfico de armas.</a:t>
            </a:r>
          </a:p>
          <a:p>
            <a:pPr marL="0" indent="0" algn="just">
              <a:buNone/>
            </a:pPr>
            <a:endParaRPr lang="en-US" dirty="0"/>
          </a:p>
        </p:txBody>
      </p:sp>
      <p:pic>
        <p:nvPicPr>
          <p:cNvPr id="7" name="Imagen 6"/>
          <p:cNvPicPr/>
          <p:nvPr/>
        </p:nvPicPr>
        <p:blipFill>
          <a:blip r:embed="rId3" cstate="print">
            <a:extLst>
              <a:ext uri="{28A0092B-C50C-407E-A947-70E740481C1C}">
                <a14:useLocalDpi xmlns:a14="http://schemas.microsoft.com/office/drawing/2010/main" val="0"/>
              </a:ext>
            </a:extLst>
          </a:blip>
          <a:stretch>
            <a:fillRect/>
          </a:stretch>
        </p:blipFill>
        <p:spPr>
          <a:xfrm>
            <a:off x="2304466" y="4307680"/>
            <a:ext cx="2419933" cy="2134683"/>
          </a:xfrm>
          <a:prstGeom prst="rect">
            <a:avLst/>
          </a:prstGeom>
        </p:spPr>
      </p:pic>
      <p:pic>
        <p:nvPicPr>
          <p:cNvPr id="9" name="Imagen 8" descr="Un grupo de personas en uniforme junto a una camioneta&#10;&#10;Descripción generada automáticamente con confianza media"/>
          <p:cNvPicPr/>
          <p:nvPr/>
        </p:nvPicPr>
        <p:blipFill>
          <a:blip r:embed="rId4" cstate="print">
            <a:extLst>
              <a:ext uri="{28A0092B-C50C-407E-A947-70E740481C1C}">
                <a14:useLocalDpi xmlns:a14="http://schemas.microsoft.com/office/drawing/2010/main" val="0"/>
              </a:ext>
            </a:extLst>
          </a:blip>
          <a:stretch>
            <a:fillRect/>
          </a:stretch>
        </p:blipFill>
        <p:spPr>
          <a:xfrm>
            <a:off x="7683115" y="3768436"/>
            <a:ext cx="2347576" cy="2408527"/>
          </a:xfrm>
          <a:prstGeom prst="rect">
            <a:avLst/>
          </a:prstGeom>
        </p:spPr>
      </p:pic>
    </p:spTree>
    <p:extLst>
      <p:ext uri="{BB962C8B-B14F-4D97-AF65-F5344CB8AC3E}">
        <p14:creationId xmlns:p14="http://schemas.microsoft.com/office/powerpoint/2010/main" val="1431550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97793" y="918859"/>
            <a:ext cx="7873585" cy="461665"/>
          </a:xfrm>
          <a:prstGeom prst="rect">
            <a:avLst/>
          </a:prstGeom>
          <a:noFill/>
        </p:spPr>
        <p:txBody>
          <a:bodyPr wrap="square" rtlCol="0">
            <a:spAutoFit/>
          </a:bodyPr>
          <a:lstStyle/>
          <a:p>
            <a:r>
              <a:rPr lang="es-CO" sz="2400" b="1" dirty="0">
                <a:latin typeface="Century Gothic" panose="020B0502020202020204" pitchFamily="34" charset="0"/>
              </a:rPr>
              <a:t>Delegada contra la Criminalidad Organizada</a:t>
            </a:r>
            <a:endParaRPr lang="es-CO" sz="2400" b="1" dirty="0">
              <a:solidFill>
                <a:srgbClr val="2F308F"/>
              </a:solidFill>
              <a:latin typeface="Century Gothic" panose="020B0502020202020204" pitchFamily="34" charset="0"/>
            </a:endParaRPr>
          </a:p>
        </p:txBody>
      </p:sp>
      <p:sp>
        <p:nvSpPr>
          <p:cNvPr id="5" name="Marcador de contenido 4"/>
          <p:cNvSpPr>
            <a:spLocks noGrp="1"/>
          </p:cNvSpPr>
          <p:nvPr>
            <p:ph sz="half" idx="1"/>
          </p:nvPr>
        </p:nvSpPr>
        <p:spPr>
          <a:xfrm>
            <a:off x="838200" y="1659371"/>
            <a:ext cx="5181600" cy="4351338"/>
          </a:xfrm>
        </p:spPr>
        <p:txBody>
          <a:bodyPr>
            <a:normAutofit/>
          </a:bodyPr>
          <a:lstStyle/>
          <a:p>
            <a:pPr marL="0" indent="0" algn="ctr">
              <a:buNone/>
            </a:pPr>
            <a:r>
              <a:rPr lang="es-MX" sz="1400" b="1" dirty="0">
                <a:solidFill>
                  <a:schemeClr val="bg1">
                    <a:lumMod val="50000"/>
                  </a:schemeClr>
                </a:solidFill>
                <a:latin typeface="Century Gothic" panose="020B0502020202020204" pitchFamily="34" charset="0"/>
              </a:rPr>
              <a:t>Golpe estructural a las redes criminales responsables del envío de cocaína desde el Caribe colombiano</a:t>
            </a:r>
          </a:p>
          <a:p>
            <a:pPr marL="0" indent="0" algn="just">
              <a:buNone/>
            </a:pPr>
            <a:r>
              <a:rPr lang="es-MX" sz="1500" dirty="0">
                <a:solidFill>
                  <a:schemeClr val="bg1">
                    <a:lumMod val="50000"/>
                  </a:schemeClr>
                </a:solidFill>
                <a:latin typeface="Century Gothic" panose="020B0502020202020204" pitchFamily="34" charset="0"/>
              </a:rPr>
              <a:t>Una investigación liderada por la </a:t>
            </a:r>
            <a:r>
              <a:rPr lang="es-MX" sz="1500" b="1" dirty="0">
                <a:solidFill>
                  <a:schemeClr val="bg1">
                    <a:lumMod val="50000"/>
                  </a:schemeClr>
                </a:solidFill>
                <a:latin typeface="Century Gothic" panose="020B0502020202020204" pitchFamily="34" charset="0"/>
              </a:rPr>
              <a:t>Dirección Especializada contra el Narcotráfico</a:t>
            </a:r>
            <a:r>
              <a:rPr lang="es-MX" sz="1500" dirty="0">
                <a:solidFill>
                  <a:schemeClr val="bg1">
                    <a:lumMod val="50000"/>
                  </a:schemeClr>
                </a:solidFill>
                <a:latin typeface="Century Gothic" panose="020B0502020202020204" pitchFamily="34" charset="0"/>
              </a:rPr>
              <a:t>, con apoyo de la Armada Nacional, logró mediante desarrollo de la operación ALIANZA, ejecutada en simultáneo en Cartagena (Bolívar), Barranquilla (Atlántico) y Santa Marta (Magdalena), la desarticulación de una estructura narcotraficante al servicio del CLAN DEL GOLFO, dedicada al tráfico internacional de estupefacientes. 13 personas capturadas.</a:t>
            </a:r>
            <a:endParaRPr lang="en-US" sz="1500" dirty="0">
              <a:solidFill>
                <a:schemeClr val="bg1">
                  <a:lumMod val="50000"/>
                </a:schemeClr>
              </a:solidFill>
              <a:latin typeface="Century Gothic" panose="020B0502020202020204" pitchFamily="34" charset="0"/>
            </a:endParaRPr>
          </a:p>
        </p:txBody>
      </p:sp>
      <p:sp>
        <p:nvSpPr>
          <p:cNvPr id="6" name="Marcador de contenido 5"/>
          <p:cNvSpPr>
            <a:spLocks noGrp="1"/>
          </p:cNvSpPr>
          <p:nvPr>
            <p:ph sz="half" idx="2"/>
          </p:nvPr>
        </p:nvSpPr>
        <p:spPr>
          <a:xfrm>
            <a:off x="6329778" y="1667495"/>
            <a:ext cx="5024021" cy="3107938"/>
          </a:xfrm>
        </p:spPr>
        <p:txBody>
          <a:bodyPr>
            <a:normAutofit/>
          </a:bodyPr>
          <a:lstStyle/>
          <a:p>
            <a:pPr marL="0" indent="0" algn="ctr">
              <a:buNone/>
            </a:pPr>
            <a:r>
              <a:rPr lang="es-MX" sz="1400" b="1" dirty="0">
                <a:solidFill>
                  <a:schemeClr val="bg1">
                    <a:lumMod val="50000"/>
                  </a:schemeClr>
                </a:solidFill>
                <a:latin typeface="Century Gothic" panose="020B0502020202020204" pitchFamily="34" charset="0"/>
              </a:rPr>
              <a:t>Desarticulado GDO dedicado al tráfico nacional e internacional de estupefacientes</a:t>
            </a:r>
          </a:p>
          <a:p>
            <a:pPr marL="0" indent="0" algn="just">
              <a:buNone/>
            </a:pPr>
            <a:r>
              <a:rPr lang="es-MX" sz="1500" dirty="0">
                <a:solidFill>
                  <a:schemeClr val="bg1">
                    <a:lumMod val="50000"/>
                  </a:schemeClr>
                </a:solidFill>
                <a:latin typeface="Century Gothic" panose="020B0502020202020204" pitchFamily="34" charset="0"/>
              </a:rPr>
              <a:t>Mediante la ejecución de la operación VECTOR II, desarrollada en simultáneo en los Departamentos de: Cali (valle del cauca), Cocorná, Medellín y Bello (Antioquia), Bucaramanga (Santander), Bogotá (Cundinamarca) y Cúcuta (Norte de Santander), la </a:t>
            </a:r>
            <a:r>
              <a:rPr lang="es-MX" sz="1500" b="1" dirty="0">
                <a:solidFill>
                  <a:schemeClr val="bg1">
                    <a:lumMod val="50000"/>
                  </a:schemeClr>
                </a:solidFill>
                <a:latin typeface="Century Gothic" panose="020B0502020202020204" pitchFamily="34" charset="0"/>
              </a:rPr>
              <a:t>Dirección Especializada contra el Narcotráfico </a:t>
            </a:r>
            <a:r>
              <a:rPr lang="es-MX" sz="1500" dirty="0">
                <a:solidFill>
                  <a:schemeClr val="bg1">
                    <a:lumMod val="50000"/>
                  </a:schemeClr>
                </a:solidFill>
                <a:latin typeface="Century Gothic" panose="020B0502020202020204" pitchFamily="34" charset="0"/>
              </a:rPr>
              <a:t>y la Policía Nacional – DIRAN, lograron la desarticulación de un Grupo Delincuencial Organizado dedicado al tráfico nacional e internacional de estupefacientes con conexiones con el grupo armado organizado residual sexto, en la cual fueron capturadas quince personas</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573" y="4754250"/>
            <a:ext cx="3737498" cy="1862752"/>
          </a:xfrm>
          <a:prstGeom prst="rect">
            <a:avLst/>
          </a:prstGeom>
        </p:spPr>
      </p:pic>
    </p:spTree>
    <p:extLst>
      <p:ext uri="{BB962C8B-B14F-4D97-AF65-F5344CB8AC3E}">
        <p14:creationId xmlns:p14="http://schemas.microsoft.com/office/powerpoint/2010/main" val="2471444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660723-EE7E-C34C-9C45-2EB9DD0DD567}"/>
              </a:ext>
            </a:extLst>
          </p:cNvPr>
          <p:cNvSpPr txBox="1"/>
          <p:nvPr/>
        </p:nvSpPr>
        <p:spPr>
          <a:xfrm>
            <a:off x="1607418" y="885059"/>
            <a:ext cx="6215782" cy="830997"/>
          </a:xfrm>
          <a:prstGeom prst="rect">
            <a:avLst/>
          </a:prstGeom>
          <a:noFill/>
        </p:spPr>
        <p:txBody>
          <a:bodyPr wrap="square" rtlCol="0">
            <a:spAutoFit/>
          </a:bodyPr>
          <a:lstStyle/>
          <a:p>
            <a:r>
              <a:rPr lang="es-CO" sz="2400" b="1" dirty="0">
                <a:latin typeface="Century Gothic" panose="020B0502020202020204" pitchFamily="34" charset="0"/>
              </a:rPr>
              <a:t>Delegada contra la Criminalidad Organizada</a:t>
            </a:r>
            <a:endParaRPr lang="es-CO" sz="2400" b="1" dirty="0">
              <a:solidFill>
                <a:srgbClr val="2F308F"/>
              </a:solidFill>
              <a:latin typeface="Century Gothic" panose="020B0502020202020204" pitchFamily="34" charset="0"/>
            </a:endParaRPr>
          </a:p>
        </p:txBody>
      </p:sp>
      <p:sp>
        <p:nvSpPr>
          <p:cNvPr id="5" name="Marcador de texto 4"/>
          <p:cNvSpPr>
            <a:spLocks noGrp="1"/>
          </p:cNvSpPr>
          <p:nvPr>
            <p:ph type="body" idx="1"/>
          </p:nvPr>
        </p:nvSpPr>
        <p:spPr>
          <a:xfrm>
            <a:off x="1014413" y="1681163"/>
            <a:ext cx="5157787" cy="549419"/>
          </a:xfrm>
        </p:spPr>
        <p:txBody>
          <a:bodyPr>
            <a:normAutofit/>
          </a:bodyPr>
          <a:lstStyle/>
          <a:p>
            <a:pPr algn="ctr"/>
            <a:r>
              <a:rPr lang="es-CO" sz="1400" dirty="0">
                <a:solidFill>
                  <a:schemeClr val="bg1">
                    <a:lumMod val="50000"/>
                  </a:schemeClr>
                </a:solidFill>
                <a:latin typeface="Century Gothic" panose="020B0502020202020204" pitchFamily="34" charset="0"/>
              </a:rPr>
              <a:t>Desarticulada organización criminal dedicada </a:t>
            </a:r>
            <a:r>
              <a:rPr lang="es-MX" sz="1400" dirty="0">
                <a:solidFill>
                  <a:schemeClr val="bg1">
                    <a:lumMod val="50000"/>
                  </a:schemeClr>
                </a:solidFill>
                <a:latin typeface="Century Gothic" panose="020B0502020202020204" pitchFamily="34" charset="0"/>
              </a:rPr>
              <a:t>a la falsificación de medicamentos</a:t>
            </a:r>
            <a:endParaRPr lang="en-US" sz="1400" dirty="0">
              <a:solidFill>
                <a:schemeClr val="bg1">
                  <a:lumMod val="50000"/>
                </a:schemeClr>
              </a:solidFill>
              <a:latin typeface="Century Gothic" panose="020B0502020202020204" pitchFamily="34" charset="0"/>
            </a:endParaRPr>
          </a:p>
        </p:txBody>
      </p:sp>
      <p:sp>
        <p:nvSpPr>
          <p:cNvPr id="6" name="Marcador de contenido 5"/>
          <p:cNvSpPr>
            <a:spLocks noGrp="1"/>
          </p:cNvSpPr>
          <p:nvPr>
            <p:ph sz="half" idx="2"/>
          </p:nvPr>
        </p:nvSpPr>
        <p:spPr>
          <a:xfrm>
            <a:off x="1078346" y="2230581"/>
            <a:ext cx="5157787" cy="3948545"/>
          </a:xfrm>
        </p:spPr>
        <p:txBody>
          <a:bodyPr>
            <a:normAutofit/>
          </a:bodyPr>
          <a:lstStyle/>
          <a:p>
            <a:pPr marL="0" indent="0" algn="just">
              <a:buNone/>
            </a:pPr>
            <a:r>
              <a:rPr lang="es-CO" sz="1400" dirty="0">
                <a:solidFill>
                  <a:schemeClr val="bg1">
                    <a:lumMod val="50000"/>
                  </a:schemeClr>
                </a:solidFill>
                <a:latin typeface="Century Gothic" panose="020B0502020202020204" pitchFamily="34" charset="0"/>
              </a:rPr>
              <a:t>Investigación adelantada por la </a:t>
            </a:r>
            <a:r>
              <a:rPr lang="es-CO" sz="1400" b="1" dirty="0">
                <a:solidFill>
                  <a:schemeClr val="bg1">
                    <a:lumMod val="50000"/>
                  </a:schemeClr>
                </a:solidFill>
                <a:latin typeface="Century Gothic" panose="020B0502020202020204" pitchFamily="34" charset="0"/>
              </a:rPr>
              <a:t>Dirección Especializada contra las Violaciones a los Derechos Humanos</a:t>
            </a:r>
            <a:r>
              <a:rPr lang="es-CO" sz="1400" dirty="0">
                <a:solidFill>
                  <a:schemeClr val="bg1">
                    <a:lumMod val="50000"/>
                  </a:schemeClr>
                </a:solidFill>
                <a:latin typeface="Century Gothic" panose="020B0502020202020204" pitchFamily="34" charset="0"/>
              </a:rPr>
              <a:t>, se lograron 19 diligencias simultaneas en Atlántico y Caldas, 13 capturados a los que les fue impuesta medida de aseguramiento, incautada una tonelada de medicamentos de alto costo, logrando la desarticulación de esta organización criminal delincuencial.</a:t>
            </a:r>
          </a:p>
          <a:p>
            <a:pPr marL="0" indent="0" algn="just">
              <a:buNone/>
            </a:pPr>
            <a:endParaRPr lang="en-US" sz="1400" dirty="0">
              <a:solidFill>
                <a:schemeClr val="bg1">
                  <a:lumMod val="50000"/>
                </a:schemeClr>
              </a:solidFill>
              <a:latin typeface="Century Gothic" panose="020B0502020202020204" pitchFamily="34" charset="0"/>
            </a:endParaRPr>
          </a:p>
        </p:txBody>
      </p:sp>
      <p:sp>
        <p:nvSpPr>
          <p:cNvPr id="7" name="Marcador de texto 6"/>
          <p:cNvSpPr>
            <a:spLocks noGrp="1"/>
          </p:cNvSpPr>
          <p:nvPr>
            <p:ph type="body" sz="quarter" idx="3"/>
          </p:nvPr>
        </p:nvSpPr>
        <p:spPr>
          <a:xfrm>
            <a:off x="6172200" y="1681163"/>
            <a:ext cx="5183188" cy="549419"/>
          </a:xfrm>
        </p:spPr>
        <p:txBody>
          <a:bodyPr>
            <a:normAutofit/>
          </a:bodyPr>
          <a:lstStyle/>
          <a:p>
            <a:pPr algn="ctr"/>
            <a:r>
              <a:rPr lang="es-CO" sz="1400" dirty="0">
                <a:solidFill>
                  <a:schemeClr val="bg1">
                    <a:lumMod val="50000"/>
                  </a:schemeClr>
                </a:solidFill>
                <a:latin typeface="Century Gothic" panose="020B0502020202020204" pitchFamily="34" charset="0"/>
              </a:rPr>
              <a:t>Intervención </a:t>
            </a:r>
            <a:r>
              <a:rPr lang="pt-BR" sz="1400" dirty="0">
                <a:solidFill>
                  <a:schemeClr val="bg1">
                    <a:lumMod val="50000"/>
                  </a:schemeClr>
                </a:solidFill>
                <a:latin typeface="Century Gothic" panose="020B0502020202020204" pitchFamily="34" charset="0"/>
              </a:rPr>
              <a:t>de áreas de especial importancia ecológica – Departamento de Guaviare</a:t>
            </a:r>
            <a:r>
              <a:rPr lang="es-CO" sz="1400" dirty="0">
                <a:solidFill>
                  <a:schemeClr val="bg1">
                    <a:lumMod val="50000"/>
                  </a:schemeClr>
                </a:solidFill>
                <a:latin typeface="Century Gothic" panose="020B0502020202020204" pitchFamily="34" charset="0"/>
              </a:rPr>
              <a:t> </a:t>
            </a:r>
            <a:endParaRPr lang="en-US" sz="1400" dirty="0">
              <a:solidFill>
                <a:schemeClr val="bg1">
                  <a:lumMod val="50000"/>
                </a:schemeClr>
              </a:solidFill>
              <a:latin typeface="Century Gothic" panose="020B0502020202020204" pitchFamily="34" charset="0"/>
            </a:endParaRPr>
          </a:p>
        </p:txBody>
      </p:sp>
      <p:sp>
        <p:nvSpPr>
          <p:cNvPr id="12" name="Marcador de contenido 11"/>
          <p:cNvSpPr>
            <a:spLocks noGrp="1"/>
          </p:cNvSpPr>
          <p:nvPr>
            <p:ph sz="quarter" idx="4"/>
          </p:nvPr>
        </p:nvSpPr>
        <p:spPr>
          <a:xfrm>
            <a:off x="6263611" y="2230582"/>
            <a:ext cx="5183188" cy="3684588"/>
          </a:xfrm>
        </p:spPr>
        <p:txBody>
          <a:bodyPr>
            <a:normAutofit/>
          </a:bodyPr>
          <a:lstStyle/>
          <a:p>
            <a:pPr marL="0" indent="0" algn="just">
              <a:buNone/>
            </a:pPr>
            <a:r>
              <a:rPr lang="es-CO" sz="1400" dirty="0">
                <a:solidFill>
                  <a:schemeClr val="bg1">
                    <a:lumMod val="50000"/>
                  </a:schemeClr>
                </a:solidFill>
                <a:latin typeface="Century Gothic" panose="020B0502020202020204" pitchFamily="34" charset="0"/>
              </a:rPr>
              <a:t>Resultado de la articulación interinstitucional, la </a:t>
            </a:r>
            <a:r>
              <a:rPr lang="es-CO" sz="1400" b="1" dirty="0">
                <a:solidFill>
                  <a:schemeClr val="bg1">
                    <a:lumMod val="50000"/>
                  </a:schemeClr>
                </a:solidFill>
                <a:latin typeface="Century Gothic" panose="020B0502020202020204" pitchFamily="34" charset="0"/>
              </a:rPr>
              <a:t>Dirección Especializada contra las Violaciones a los Derechos Humanos</a:t>
            </a:r>
            <a:r>
              <a:rPr lang="es-CO" sz="1400" dirty="0">
                <a:solidFill>
                  <a:schemeClr val="bg1">
                    <a:lumMod val="50000"/>
                  </a:schemeClr>
                </a:solidFill>
                <a:latin typeface="Century Gothic" panose="020B0502020202020204" pitchFamily="34" charset="0"/>
              </a:rPr>
              <a:t>, logró intervención de 2.177 hectáreas en zona de reserva forestal de la reserva natural Nukak. Abundante herramienta y armas incautadas, 7 personas capturadas judicializados por el delito de Invasión de Áreas de Especial Importancia Ecológica entre otros.</a:t>
            </a:r>
          </a:p>
          <a:p>
            <a:pPr marL="0" indent="0">
              <a:buNone/>
            </a:pPr>
            <a:endParaRPr lang="en-US" sz="1400" dirty="0">
              <a:solidFill>
                <a:schemeClr val="bg1">
                  <a:lumMod val="50000"/>
                </a:schemeClr>
              </a:solidFill>
              <a:latin typeface="Century Gothic" panose="020B0502020202020204" pitchFamily="34" charset="0"/>
            </a:endParaRPr>
          </a:p>
        </p:txBody>
      </p:sp>
      <p:pic>
        <p:nvPicPr>
          <p:cNvPr id="8" name="0 Imagen"/>
          <p:cNvPicPr/>
          <p:nvPr/>
        </p:nvPicPr>
        <p:blipFill>
          <a:blip r:embed="rId3">
            <a:extLst>
              <a:ext uri="{28A0092B-C50C-407E-A947-70E740481C1C}">
                <a14:useLocalDpi xmlns:a14="http://schemas.microsoft.com/office/drawing/2010/main" val="0"/>
              </a:ext>
            </a:extLst>
          </a:blip>
          <a:stretch>
            <a:fillRect/>
          </a:stretch>
        </p:blipFill>
        <p:spPr>
          <a:xfrm>
            <a:off x="6409732" y="3740484"/>
            <a:ext cx="4771188" cy="215337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45" y="4025755"/>
            <a:ext cx="4682721" cy="2153371"/>
          </a:xfrm>
          <a:prstGeom prst="rect">
            <a:avLst/>
          </a:prstGeom>
        </p:spPr>
      </p:pic>
    </p:spTree>
    <p:extLst>
      <p:ext uri="{BB962C8B-B14F-4D97-AF65-F5344CB8AC3E}">
        <p14:creationId xmlns:p14="http://schemas.microsoft.com/office/powerpoint/2010/main" val="2083856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BC541-0BB9-D244-8F21-4C4C7B0C0496}"/>
              </a:ext>
            </a:extLst>
          </p:cNvPr>
          <p:cNvSpPr txBox="1"/>
          <p:nvPr/>
        </p:nvSpPr>
        <p:spPr>
          <a:xfrm>
            <a:off x="1597793" y="918859"/>
            <a:ext cx="7873585" cy="461665"/>
          </a:xfrm>
          <a:prstGeom prst="rect">
            <a:avLst/>
          </a:prstGeom>
          <a:noFill/>
        </p:spPr>
        <p:txBody>
          <a:bodyPr wrap="square" rtlCol="0">
            <a:spAutoFit/>
          </a:bodyPr>
          <a:lstStyle/>
          <a:p>
            <a:r>
              <a:rPr lang="es-CO" sz="2400" b="1" dirty="0">
                <a:latin typeface="Century Gothic" panose="020B0502020202020204" pitchFamily="34" charset="0"/>
              </a:rPr>
              <a:t>Delegada contra la Criminalidad Organizada</a:t>
            </a:r>
            <a:endParaRPr lang="es-CO" sz="2400" b="1" dirty="0">
              <a:solidFill>
                <a:srgbClr val="2F308F"/>
              </a:solidFill>
              <a:latin typeface="Century Gothic" panose="020B0502020202020204" pitchFamily="34" charset="0"/>
            </a:endParaRPr>
          </a:p>
        </p:txBody>
      </p:sp>
      <p:sp>
        <p:nvSpPr>
          <p:cNvPr id="5" name="Marcador de contenido 4"/>
          <p:cNvSpPr>
            <a:spLocks noGrp="1"/>
          </p:cNvSpPr>
          <p:nvPr>
            <p:ph sz="half" idx="1"/>
          </p:nvPr>
        </p:nvSpPr>
        <p:spPr/>
        <p:txBody>
          <a:bodyPr>
            <a:normAutofit/>
          </a:bodyPr>
          <a:lstStyle/>
          <a:p>
            <a:pPr marL="0" indent="0" algn="ctr">
              <a:buNone/>
            </a:pPr>
            <a:r>
              <a:rPr lang="es-MX" sz="1400" b="1" dirty="0">
                <a:solidFill>
                  <a:schemeClr val="bg1">
                    <a:lumMod val="50000"/>
                  </a:schemeClr>
                </a:solidFill>
                <a:latin typeface="Century Gothic" panose="020B0502020202020204" pitchFamily="34" charset="0"/>
              </a:rPr>
              <a:t>Capturado el señalado jefe financiero de la estructura paramilitar Casa Castaño por muerte de investigadores del CTI en Antioquia</a:t>
            </a:r>
          </a:p>
          <a:p>
            <a:pPr marL="0" indent="0" algn="just">
              <a:buNone/>
            </a:pPr>
            <a:r>
              <a:rPr lang="es-MX" sz="1500" dirty="0">
                <a:solidFill>
                  <a:schemeClr val="bg1">
                    <a:lumMod val="50000"/>
                  </a:schemeClr>
                </a:solidFill>
                <a:latin typeface="Century Gothic" panose="020B0502020202020204" pitchFamily="34" charset="0"/>
              </a:rPr>
              <a:t>Mediante diligencia adelantada en Barbosa (Antioquia) coordinada por un fiscal del Grupo de Compulsa de Copias de la </a:t>
            </a:r>
            <a:r>
              <a:rPr lang="es-MX" sz="1500" b="1" dirty="0">
                <a:solidFill>
                  <a:schemeClr val="bg1">
                    <a:lumMod val="50000"/>
                  </a:schemeClr>
                </a:solidFill>
                <a:latin typeface="Century Gothic" panose="020B0502020202020204" pitchFamily="34" charset="0"/>
              </a:rPr>
              <a:t>Dirección de Justicia Transicional</a:t>
            </a:r>
            <a:r>
              <a:rPr lang="es-MX" sz="1500" dirty="0">
                <a:solidFill>
                  <a:schemeClr val="bg1">
                    <a:lumMod val="50000"/>
                  </a:schemeClr>
                </a:solidFill>
                <a:latin typeface="Century Gothic" panose="020B0502020202020204" pitchFamily="34" charset="0"/>
              </a:rPr>
              <a:t>, fue capturado Jacinto Alberto Soto Toro, alias Lucas, por su presunta participación en los homicidios de tres funcionarios del Cuerpo Técnico de Investigación (CTI), ocurridos entre 1997 y 1998 en Medellín. Alias Lucas habría sido el jefe financiero y contable de la estructura paramilitar denominada ‘Casa Castaño’.</a:t>
            </a:r>
          </a:p>
          <a:p>
            <a:pPr marL="0" indent="0" algn="just">
              <a:buNone/>
            </a:pPr>
            <a:endParaRPr lang="en-US" sz="1500" dirty="0">
              <a:solidFill>
                <a:schemeClr val="bg1">
                  <a:lumMod val="50000"/>
                </a:schemeClr>
              </a:solidFill>
              <a:latin typeface="Century Gothic" panose="020B0502020202020204" pitchFamily="34" charset="0"/>
            </a:endParaRPr>
          </a:p>
        </p:txBody>
      </p:sp>
      <p:sp>
        <p:nvSpPr>
          <p:cNvPr id="7" name="Marcador de contenido 4"/>
          <p:cNvSpPr txBox="1">
            <a:spLocks/>
          </p:cNvSpPr>
          <p:nvPr/>
        </p:nvSpPr>
        <p:spPr>
          <a:xfrm>
            <a:off x="6109855"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400" b="1" dirty="0">
                <a:solidFill>
                  <a:schemeClr val="bg1">
                    <a:lumMod val="50000"/>
                  </a:schemeClr>
                </a:solidFill>
                <a:latin typeface="Century Gothic" panose="020B0502020202020204" pitchFamily="34" charset="0"/>
              </a:rPr>
              <a:t>Capturado el señalado jefe financiero de la estructura paramilitar Casa Castaño por muerte de investigadores del CTI en Antioquia</a:t>
            </a:r>
          </a:p>
          <a:p>
            <a:pPr marL="0" indent="0" algn="just">
              <a:buNone/>
            </a:pPr>
            <a:r>
              <a:rPr lang="es-MX" sz="1500" dirty="0">
                <a:solidFill>
                  <a:schemeClr val="bg1">
                    <a:lumMod val="50000"/>
                  </a:schemeClr>
                </a:solidFill>
                <a:latin typeface="Century Gothic" panose="020B0502020202020204" pitchFamily="34" charset="0"/>
              </a:rPr>
              <a:t>Mediante indagación generada a través de la Coordinación de Policía Judicial de la </a:t>
            </a:r>
            <a:r>
              <a:rPr lang="es-MX" sz="1500" b="1" dirty="0">
                <a:solidFill>
                  <a:schemeClr val="bg1">
                    <a:lumMod val="50000"/>
                  </a:schemeClr>
                </a:solidFill>
                <a:latin typeface="Century Gothic" panose="020B0502020202020204" pitchFamily="34" charset="0"/>
              </a:rPr>
              <a:t>Dirección Especializada Contra la Corrupción</a:t>
            </a:r>
            <a:r>
              <a:rPr lang="es-MX" sz="1500" dirty="0">
                <a:solidFill>
                  <a:schemeClr val="bg1">
                    <a:lumMod val="50000"/>
                  </a:schemeClr>
                </a:solidFill>
                <a:latin typeface="Century Gothic" panose="020B0502020202020204" pitchFamily="34" charset="0"/>
              </a:rPr>
              <a:t>, con apoyo de tropas del Ejército Nacional, se logró la judicialización de los principales miembros de un Grupo Delictivo Organizado, organización encargada del trámite irregular de juntas medicas ante la Dirección de Sanidad del Ejercito Nacional, dicha estructura criminal se encuentra liderada por funcionarios activos del Ministerio de Defensa Nacional, militares activos y retirado, médicos especialistas y particulares.</a:t>
            </a:r>
            <a:endParaRPr lang="en-US" sz="1500" dirty="0">
              <a:solidFill>
                <a:schemeClr val="bg1">
                  <a:lumMod val="50000"/>
                </a:schemeClr>
              </a:solidFill>
              <a:latin typeface="Century Gothic" panose="020B0502020202020204" pitchFamily="34"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063" y="4613564"/>
            <a:ext cx="4223720" cy="2147454"/>
          </a:xfrm>
          <a:prstGeom prst="rect">
            <a:avLst/>
          </a:prstGeom>
        </p:spPr>
      </p:pic>
    </p:spTree>
    <p:extLst>
      <p:ext uri="{BB962C8B-B14F-4D97-AF65-F5344CB8AC3E}">
        <p14:creationId xmlns:p14="http://schemas.microsoft.com/office/powerpoint/2010/main" val="149755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52336B-9F37-C946-907D-8975DE6755CE}"/>
              </a:ext>
            </a:extLst>
          </p:cNvPr>
          <p:cNvSpPr txBox="1"/>
          <p:nvPr/>
        </p:nvSpPr>
        <p:spPr>
          <a:xfrm>
            <a:off x="9413508" y="5292290"/>
            <a:ext cx="2279584" cy="646331"/>
          </a:xfrm>
          <a:prstGeom prst="rect">
            <a:avLst/>
          </a:prstGeom>
          <a:noFill/>
        </p:spPr>
        <p:txBody>
          <a:bodyPr wrap="square" rtlCol="0">
            <a:spAutoFit/>
          </a:bodyPr>
          <a:lstStyle/>
          <a:p>
            <a:r>
              <a:rPr lang="es-CO" sz="1200" dirty="0">
                <a:solidFill>
                  <a:schemeClr val="bg1">
                    <a:lumMod val="95000"/>
                  </a:schemeClr>
                </a:solidFill>
                <a:latin typeface="Century Gothic" panose="020B0502020202020204" pitchFamily="34" charset="0"/>
              </a:rPr>
              <a:t>Doctor: </a:t>
            </a:r>
          </a:p>
          <a:p>
            <a:r>
              <a:rPr lang="es-CO" sz="1200" b="1" dirty="0">
                <a:solidFill>
                  <a:schemeClr val="bg1">
                    <a:lumMod val="95000"/>
                  </a:schemeClr>
                </a:solidFill>
                <a:latin typeface="Century Gothic" panose="020B0502020202020204" pitchFamily="34" charset="0"/>
              </a:rPr>
              <a:t>Francisco Barbosa Delgado</a:t>
            </a:r>
          </a:p>
          <a:p>
            <a:r>
              <a:rPr lang="es-CO" sz="1200" dirty="0">
                <a:solidFill>
                  <a:schemeClr val="bg1">
                    <a:lumMod val="95000"/>
                  </a:schemeClr>
                </a:solidFill>
                <a:latin typeface="Century Gothic" panose="020B0502020202020204" pitchFamily="34" charset="0"/>
              </a:rPr>
              <a:t>Fiscal General de la Nación </a:t>
            </a:r>
          </a:p>
        </p:txBody>
      </p:sp>
    </p:spTree>
    <p:extLst>
      <p:ext uri="{BB962C8B-B14F-4D97-AF65-F5344CB8AC3E}">
        <p14:creationId xmlns:p14="http://schemas.microsoft.com/office/powerpoint/2010/main" val="169883518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718</Words>
  <Application>Microsoft Office PowerPoint</Application>
  <PresentationFormat>Panorámica</PresentationFormat>
  <Paragraphs>28</Paragraphs>
  <Slides>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vt:i4>
      </vt:variant>
    </vt:vector>
  </HeadingPairs>
  <TitlesOfParts>
    <vt:vector size="11" baseType="lpstr">
      <vt:lpstr>Arial</vt:lpstr>
      <vt:lpstr>Calibri</vt:lpstr>
      <vt:lpstr>Calibri Light</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Luis Cubillos Delgado</dc:creator>
  <cp:lastModifiedBy>Maria Emilia Ocampo Castro</cp:lastModifiedBy>
  <cp:revision>52</cp:revision>
  <dcterms:created xsi:type="dcterms:W3CDTF">2020-02-19T16:39:42Z</dcterms:created>
  <dcterms:modified xsi:type="dcterms:W3CDTF">2021-07-06T19:27:18Z</dcterms:modified>
</cp:coreProperties>
</file>